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4.xml" ContentType="application/vnd.openxmlformats-officedocument.presentationml.slideLayout+xml"/>
  <Override PartName="/ppt/notesSlides/notesSlide5.xml" ContentType="application/vnd.openxmlformats-officedocument.presentationml.notesSlide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6.xml" ContentType="application/vnd.openxmlformats-officedocument.presentationml.slideLayout+xml"/>
  <Override PartName="/ppt/presentation.xml" ContentType="application/vnd.openxmlformats-officedocument.presentationml.presentation.main+xml"/>
  <Override PartName="/docProps/app.xml" ContentType="application/vnd.openxmlformats-officedocument.extended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presProps.xml" ContentType="application/vnd.openxmlformats-officedocument.presentationml.presProps+xml"/>
  <Default Extension="jpeg" ContentType="image/jpeg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Default Extension="png" ContentType="image/png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Default Extension="xml" ContentType="application/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viewProps.xml" ContentType="application/vnd.openxmlformats-officedocument.presentationml.viewProps+xml"/>
  <Override PartName="/ppt/notesSlides/notesSlide3.xml" ContentType="application/vnd.openxmlformats-officedocument.presentationml.notesSlide+xml"/>
  <Default Extension="bin" ContentType="application/vnd.openxmlformats-officedocument.presentationml.printerSettings"/>
  <Override PartName="/ppt/notesSlides/notesSlide4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Default Extension="rels" ContentType="application/vnd.openxmlformats-package.relationships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60" r:id="rId1"/>
  </p:sldMasterIdLst>
  <p:notesMasterIdLst>
    <p:notesMasterId r:id="rId10"/>
  </p:notesMasterIdLst>
  <p:sldIdLst>
    <p:sldId id="260" r:id="rId2"/>
    <p:sldId id="267" r:id="rId3"/>
    <p:sldId id="261" r:id="rId4"/>
    <p:sldId id="266" r:id="rId5"/>
    <p:sldId id="262" r:id="rId6"/>
    <p:sldId id="263" r:id="rId7"/>
    <p:sldId id="264" r:id="rId8"/>
    <p:sldId id="268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 snapToObjects="1">
      <p:cViewPr varScale="1">
        <p:scale>
          <a:sx n="75" d="100"/>
          <a:sy n="75" d="100"/>
        </p:scale>
        <p:origin x="-152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4" Type="http://schemas.openxmlformats.org/officeDocument/2006/relationships/theme" Target="theme/theme1.xml"/><Relationship Id="rId4" Type="http://schemas.openxmlformats.org/officeDocument/2006/relationships/slide" Target="slides/slide3.xml"/><Relationship Id="rId7" Type="http://schemas.openxmlformats.org/officeDocument/2006/relationships/slide" Target="slides/slide6.xml"/><Relationship Id="rId11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9" Type="http://schemas.openxmlformats.org/officeDocument/2006/relationships/slide" Target="slides/slide8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8E0D75-DFB3-EC4B-B156-5B414A35704F}" type="datetimeFigureOut">
              <a:rPr lang="en-US" smtClean="0"/>
              <a:t>4/11/10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DC0A2D-820C-0744-88D4-58F13C4AA68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>
              <a:ea typeface="ＭＳ Ｐゴシック" charset="-128"/>
              <a:cs typeface="ＭＳ Ｐゴシック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5" name="Rectangle 3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eaLnBrk="1" fontAlgn="auto" hangingPunct="1">
              <a:spcBef>
                <a:spcPct val="0"/>
              </a:spcBef>
              <a:spcAft>
                <a:spcPts val="0"/>
              </a:spcAft>
              <a:defRPr/>
            </a:pPr>
            <a:endParaRPr lang="en-US" dirty="0" smtClean="0">
              <a:ea typeface="ＭＳ Ｐゴシック" charset="-128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ea typeface="ＭＳ Ｐゴシック" charset="-128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974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>
              <a:ea typeface="ＭＳ Ｐゴシック" charset="-128"/>
              <a:cs typeface="ＭＳ Ｐゴシック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974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>
              <a:ea typeface="ＭＳ Ｐゴシック" charset="-128"/>
              <a:cs typeface="ＭＳ Ｐゴシック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974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>
              <a:ea typeface="ＭＳ Ｐゴシック" charset="-128"/>
              <a:cs typeface="ＭＳ Ｐゴシック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974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>
              <a:ea typeface="ＭＳ Ｐゴシック" charset="-128"/>
              <a:cs typeface="ＭＳ Ｐゴシック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974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>
              <a:ea typeface="ＭＳ Ｐゴシック" charset="-128"/>
              <a:cs typeface="ＭＳ Ｐゴシック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974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>
              <a:ea typeface="ＭＳ Ｐゴシック" charset="-128"/>
              <a:cs typeface="ＭＳ Ｐゴシック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203189B3-3FC9-264D-8017-98634CFCEA22}" type="datetimeFigureOut">
              <a:rPr lang="en-US" smtClean="0"/>
              <a:t>4/11/10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C6548E6-9460-1D4B-9F0E-866BA571665F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189B3-3FC9-264D-8017-98634CFCEA22}" type="datetimeFigureOut">
              <a:rPr lang="en-US" smtClean="0"/>
              <a:t>4/11/10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C6548E6-9460-1D4B-9F0E-866BA571665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189B3-3FC9-264D-8017-98634CFCEA22}" type="datetimeFigureOut">
              <a:rPr lang="en-US" smtClean="0"/>
              <a:t>4/11/10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8C6548E6-9460-1D4B-9F0E-866BA571665F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203189B3-3FC9-264D-8017-98634CFCEA22}" type="datetimeFigureOut">
              <a:rPr lang="en-US" smtClean="0"/>
              <a:t>4/11/10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8C6548E6-9460-1D4B-9F0E-866BA571665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203189B3-3FC9-264D-8017-98634CFCEA22}" type="datetimeFigureOut">
              <a:rPr lang="en-US" smtClean="0"/>
              <a:t>4/11/10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8C6548E6-9460-1D4B-9F0E-866BA571665F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189B3-3FC9-264D-8017-98634CFCEA22}" type="datetimeFigureOut">
              <a:rPr lang="en-US" smtClean="0"/>
              <a:t>4/11/10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C6548E6-9460-1D4B-9F0E-866BA571665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189B3-3FC9-264D-8017-98634CFCEA22}" type="datetimeFigureOut">
              <a:rPr lang="en-US" smtClean="0"/>
              <a:t>4/11/10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C6548E6-9460-1D4B-9F0E-866BA571665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189B3-3FC9-264D-8017-98634CFCEA22}" type="datetimeFigureOut">
              <a:rPr lang="en-US" smtClean="0"/>
              <a:t>4/11/10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C6548E6-9460-1D4B-9F0E-866BA571665F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203189B3-3FC9-264D-8017-98634CFCEA22}" type="datetimeFigureOut">
              <a:rPr lang="en-US" smtClean="0"/>
              <a:t>4/11/10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8C6548E6-9460-1D4B-9F0E-866BA571665F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189B3-3FC9-264D-8017-98634CFCEA22}" type="datetimeFigureOut">
              <a:rPr lang="en-US" smtClean="0"/>
              <a:t>4/11/10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548E6-9460-1D4B-9F0E-866BA571665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203189B3-3FC9-264D-8017-98634CFCEA22}" type="datetimeFigureOut">
              <a:rPr lang="en-US" smtClean="0"/>
              <a:t>4/11/10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8C6548E6-9460-1D4B-9F0E-866BA571665F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4" Type="http://schemas.openxmlformats.org/officeDocument/2006/relationships/slideLayout" Target="../slideLayouts/slideLayout4.xml"/><Relationship Id="rId10" Type="http://schemas.openxmlformats.org/officeDocument/2006/relationships/slideLayout" Target="../slideLayouts/slideLayout10.xml"/><Relationship Id="rId5" Type="http://schemas.openxmlformats.org/officeDocument/2006/relationships/slideLayout" Target="../slideLayouts/slideLayout5.xml"/><Relationship Id="rId7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9" Type="http://schemas.openxmlformats.org/officeDocument/2006/relationships/slideLayout" Target="../slideLayouts/slideLayout9.xml"/><Relationship Id="rId3" Type="http://schemas.openxmlformats.org/officeDocument/2006/relationships/slideLayout" Target="../slideLayouts/slideLayout3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03189B3-3FC9-264D-8017-98634CFCEA22}" type="datetimeFigureOut">
              <a:rPr lang="en-US" smtClean="0"/>
              <a:t>4/11/10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C6548E6-9460-1D4B-9F0E-866BA571665F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Placeholder 11"/>
          <p:cNvSpPr>
            <a:spLocks noGrp="1"/>
          </p:cNvSpPr>
          <p:nvPr>
            <p:ph type="body" idx="1"/>
          </p:nvPr>
        </p:nvSpPr>
        <p:spPr>
          <a:xfrm>
            <a:off x="1066800" y="5334000"/>
            <a:ext cx="7123113" cy="1981200"/>
          </a:xfrm>
        </p:spPr>
        <p:txBody>
          <a:bodyPr/>
          <a:lstStyle/>
          <a:p>
            <a:pPr algn="ctr" eaLnBrk="1" hangingPunct="1"/>
            <a:r>
              <a:rPr lang="en-US" sz="3000" dirty="0" smtClean="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rPr>
              <a:t>Sonia Altizer, Becky </a:t>
            </a:r>
            <a:r>
              <a:rPr lang="en-US" sz="3000" dirty="0" err="1" smtClean="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rPr>
              <a:t>Bartel</a:t>
            </a:r>
            <a:r>
              <a:rPr lang="en-US" sz="3000" dirty="0" smtClean="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rPr>
              <a:t>, Reba </a:t>
            </a:r>
            <a:r>
              <a:rPr lang="en-US" sz="3000" dirty="0" err="1" smtClean="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rPr>
              <a:t>Batalden</a:t>
            </a:r>
            <a:r>
              <a:rPr lang="en-US" sz="3000" dirty="0" smtClean="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rPr>
              <a:t>,</a:t>
            </a:r>
          </a:p>
          <a:p>
            <a:pPr algn="ctr" eaLnBrk="1" hangingPunct="1"/>
            <a:r>
              <a:rPr lang="en-US" sz="3000" dirty="0" smtClean="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rPr>
              <a:t>Leslie </a:t>
            </a:r>
            <a:r>
              <a:rPr lang="en-US" sz="3000" dirty="0" err="1" smtClean="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rPr>
              <a:t>Ries</a:t>
            </a:r>
            <a:r>
              <a:rPr lang="en-US" sz="3000" dirty="0" smtClean="0">
                <a:solidFill>
                  <a:schemeClr val="tx1"/>
                </a:solidFill>
                <a:latin typeface="Calibri" charset="0"/>
                <a:ea typeface="ＭＳ Ｐゴシック" charset="-128"/>
                <a:cs typeface="ＭＳ Ｐゴシック" charset="-128"/>
              </a:rPr>
              <a:t>, &amp; Monte Sanford</a:t>
            </a:r>
          </a:p>
        </p:txBody>
      </p:sp>
      <p:sp>
        <p:nvSpPr>
          <p:cNvPr id="15363" name="Text Placeholder 11"/>
          <p:cNvSpPr txBox="1">
            <a:spLocks/>
          </p:cNvSpPr>
          <p:nvPr/>
        </p:nvSpPr>
        <p:spPr bwMode="auto">
          <a:xfrm>
            <a:off x="0" y="307975"/>
            <a:ext cx="9144000" cy="167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ctr" defTabSz="914400">
              <a:spcBef>
                <a:spcPts val="100"/>
              </a:spcBef>
              <a:buClr>
                <a:schemeClr val="accent2"/>
              </a:buClr>
              <a:buSzPct val="60000"/>
            </a:pPr>
            <a:r>
              <a:rPr lang="en-US" sz="3000" dirty="0" smtClean="0">
                <a:latin typeface="Calibri" charset="0"/>
              </a:rPr>
              <a:t>Current and future anthropogenic drivers </a:t>
            </a:r>
          </a:p>
          <a:p>
            <a:pPr algn="ctr" defTabSz="914400">
              <a:spcBef>
                <a:spcPts val="100"/>
              </a:spcBef>
              <a:buClr>
                <a:schemeClr val="accent2"/>
              </a:buClr>
              <a:buSzPct val="60000"/>
            </a:pPr>
            <a:r>
              <a:rPr lang="en-US" sz="3000" dirty="0" smtClean="0">
                <a:latin typeface="Calibri" charset="0"/>
              </a:rPr>
              <a:t>on eastern N. American monarch dynamics</a:t>
            </a:r>
            <a:endParaRPr lang="en-US" sz="3000" dirty="0">
              <a:latin typeface="Calibri" charset="0"/>
            </a:endParaRPr>
          </a:p>
        </p:txBody>
      </p:sp>
      <p:pic>
        <p:nvPicPr>
          <p:cNvPr id="15367" name="Picture 13" descr="monarch_kealia_beach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872" y="2701925"/>
            <a:ext cx="3810019" cy="2533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39756" y="2701925"/>
            <a:ext cx="3797837" cy="2533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TextBox 10"/>
          <p:cNvSpPr txBox="1">
            <a:spLocks noChangeArrowheads="1"/>
          </p:cNvSpPr>
          <p:nvPr/>
        </p:nvSpPr>
        <p:spPr bwMode="auto">
          <a:xfrm>
            <a:off x="-1828800" y="308133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en-US">
              <a:latin typeface="Tw Cen MT" charset="-18"/>
            </a:endParaRPr>
          </a:p>
        </p:txBody>
      </p:sp>
      <p:sp>
        <p:nvSpPr>
          <p:cNvPr id="160771" name="Rectangle 3"/>
          <p:cNvSpPr txBox="1">
            <a:spLocks noChangeArrowheads="1"/>
          </p:cNvSpPr>
          <p:nvPr/>
        </p:nvSpPr>
        <p:spPr bwMode="auto">
          <a:xfrm>
            <a:off x="461963" y="3048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pPr marL="24161750" indent="-24161750" defTabSz="914400">
              <a:lnSpc>
                <a:spcPct val="90000"/>
              </a:lnSpc>
            </a:pPr>
            <a:r>
              <a:rPr lang="en-US" sz="4000" dirty="0" smtClean="0">
                <a:latin typeface="Calibri" charset="0"/>
              </a:rPr>
              <a:t>Develop conceptual model</a:t>
            </a:r>
            <a:r>
              <a:rPr lang="en-US" dirty="0" smtClean="0">
                <a:solidFill>
                  <a:schemeClr val="tx2"/>
                </a:solidFill>
                <a:latin typeface="Trebuchet MS" charset="0"/>
              </a:rPr>
              <a:t/>
            </a:r>
            <a:br>
              <a:rPr lang="en-US" dirty="0" smtClean="0">
                <a:solidFill>
                  <a:schemeClr val="tx2"/>
                </a:solidFill>
                <a:latin typeface="Trebuchet MS" charset="0"/>
              </a:rPr>
            </a:br>
            <a:endParaRPr lang="en-US" sz="2500" dirty="0">
              <a:solidFill>
                <a:schemeClr val="tx2"/>
              </a:solidFill>
              <a:latin typeface="Trebuchet MS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61243" y="1830569"/>
            <a:ext cx="11333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Calibri"/>
                <a:cs typeface="Calibri"/>
              </a:rPr>
              <a:t>Climate</a:t>
            </a:r>
            <a:endParaRPr lang="en-US" sz="2400" dirty="0">
              <a:latin typeface="Calibri"/>
              <a:cs typeface="Calibri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27940" y="2989560"/>
            <a:ext cx="22994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Calibri"/>
                <a:cs typeface="Calibri"/>
              </a:rPr>
              <a:t>Land use/change</a:t>
            </a:r>
            <a:endParaRPr lang="en-US" sz="2400" dirty="0">
              <a:latin typeface="Calibri"/>
              <a:cs typeface="Calibr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72000" y="2989560"/>
            <a:ext cx="36984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Calibri"/>
                <a:cs typeface="Calibri"/>
              </a:rPr>
              <a:t>Nectar resources availability</a:t>
            </a:r>
            <a:endParaRPr lang="en-US" sz="2400" dirty="0">
              <a:latin typeface="Calibri"/>
              <a:cs typeface="Calibri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39433" y="1830569"/>
            <a:ext cx="42759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Calibri"/>
                <a:cs typeface="Calibri"/>
              </a:rPr>
              <a:t>Commercial release of monarchs</a:t>
            </a:r>
            <a:endParaRPr lang="en-US" sz="2400" dirty="0">
              <a:latin typeface="Calibri"/>
              <a:cs typeface="Calibri"/>
            </a:endParaRPr>
          </a:p>
        </p:txBody>
      </p:sp>
      <p:pic>
        <p:nvPicPr>
          <p:cNvPr id="13" name="Picture 8" descr="080505-331.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4368800"/>
            <a:ext cx="3431298" cy="22934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4" name="Picture 66" descr="monarch_ovidepositing_kealia_beach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85337" y="4367816"/>
            <a:ext cx="2507720" cy="225682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TextBox 10"/>
          <p:cNvSpPr txBox="1">
            <a:spLocks noChangeArrowheads="1"/>
          </p:cNvSpPr>
          <p:nvPr/>
        </p:nvSpPr>
        <p:spPr bwMode="auto">
          <a:xfrm>
            <a:off x="-1828800" y="308133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en-US">
              <a:latin typeface="Tw Cen MT" charset="-18"/>
            </a:endParaRPr>
          </a:p>
        </p:txBody>
      </p:sp>
      <p:sp>
        <p:nvSpPr>
          <p:cNvPr id="158723" name="Rectangle 3"/>
          <p:cNvSpPr txBox="1">
            <a:spLocks noChangeArrowheads="1"/>
          </p:cNvSpPr>
          <p:nvPr/>
        </p:nvSpPr>
        <p:spPr bwMode="auto">
          <a:xfrm>
            <a:off x="446088" y="3048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pPr marL="24161750" indent="-24161750" defTabSz="914400">
              <a:lnSpc>
                <a:spcPct val="90000"/>
              </a:lnSpc>
            </a:pPr>
            <a:r>
              <a:rPr lang="en-US" sz="4000" dirty="0" smtClean="0">
                <a:latin typeface="Calibri" charset="0"/>
              </a:rPr>
              <a:t>Questions</a:t>
            </a:r>
            <a:r>
              <a:rPr lang="en-US" dirty="0" smtClean="0">
                <a:solidFill>
                  <a:schemeClr val="tx2"/>
                </a:solidFill>
                <a:latin typeface="Trebuchet MS" charset="0"/>
              </a:rPr>
              <a:t/>
            </a:r>
            <a:br>
              <a:rPr lang="en-US" dirty="0" smtClean="0">
                <a:solidFill>
                  <a:schemeClr val="tx2"/>
                </a:solidFill>
                <a:latin typeface="Trebuchet MS" charset="0"/>
              </a:rPr>
            </a:br>
            <a:endParaRPr lang="en-US" sz="2500" dirty="0">
              <a:solidFill>
                <a:schemeClr val="tx2"/>
              </a:solidFill>
              <a:latin typeface="Trebuchet MS" charset="0"/>
            </a:endParaRPr>
          </a:p>
        </p:txBody>
      </p:sp>
      <p:sp>
        <p:nvSpPr>
          <p:cNvPr id="158724" name="TextBox 3"/>
          <p:cNvSpPr txBox="1">
            <a:spLocks noChangeArrowheads="1"/>
          </p:cNvSpPr>
          <p:nvPr/>
        </p:nvSpPr>
        <p:spPr bwMode="auto">
          <a:xfrm>
            <a:off x="481013" y="1497012"/>
            <a:ext cx="8392054" cy="5663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800" dirty="0" smtClean="0">
                <a:latin typeface="Calibri" charset="0"/>
              </a:rPr>
              <a:t> What is the expected effect of climate change on monarch wintering and breeding habitats, and patterns of annual migration?</a:t>
            </a:r>
          </a:p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800" dirty="0" smtClean="0">
                <a:latin typeface="Calibri" charset="0"/>
              </a:rPr>
              <a:t> How will changes in land use and agricultural practices affect monarchs at different stages of their annual life cycle?</a:t>
            </a:r>
          </a:p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800" dirty="0">
                <a:latin typeface="Calibri" charset="0"/>
              </a:rPr>
              <a:t> </a:t>
            </a:r>
            <a:r>
              <a:rPr lang="en-US" sz="2800" dirty="0" smtClean="0">
                <a:latin typeface="Calibri" charset="0"/>
              </a:rPr>
              <a:t>What are the expected changes in nectar availability and how will this influence monarch migration?</a:t>
            </a:r>
          </a:p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800" dirty="0" smtClean="0">
                <a:latin typeface="Calibri" charset="0"/>
              </a:rPr>
              <a:t> What is the contribution of the butterfly breeding industry on monarch distributions, abundance and disease?</a:t>
            </a:r>
          </a:p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800" dirty="0" smtClean="0">
                <a:latin typeface="Calibri" charset="0"/>
              </a:rPr>
              <a:t> Interactive effects</a:t>
            </a:r>
          </a:p>
          <a:p>
            <a:pPr lvl="1">
              <a:buClr>
                <a:schemeClr val="accent1"/>
              </a:buClr>
              <a:buSzPct val="110000"/>
              <a:buFont typeface="Wingdings" charset="2"/>
              <a:buChar char="§"/>
            </a:pPr>
            <a:endParaRPr lang="en-US" sz="2600" dirty="0">
              <a:latin typeface="Calibri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TextBox 10"/>
          <p:cNvSpPr txBox="1">
            <a:spLocks noChangeArrowheads="1"/>
          </p:cNvSpPr>
          <p:nvPr/>
        </p:nvSpPr>
        <p:spPr bwMode="auto">
          <a:xfrm>
            <a:off x="-1828800" y="308133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en-US">
              <a:latin typeface="Tw Cen MT" charset="-18"/>
            </a:endParaRPr>
          </a:p>
        </p:txBody>
      </p:sp>
      <p:sp>
        <p:nvSpPr>
          <p:cNvPr id="158723" name="Rectangle 3"/>
          <p:cNvSpPr txBox="1">
            <a:spLocks noChangeArrowheads="1"/>
          </p:cNvSpPr>
          <p:nvPr/>
        </p:nvSpPr>
        <p:spPr bwMode="auto">
          <a:xfrm>
            <a:off x="446088" y="3048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pPr marL="24161750" indent="-24161750" defTabSz="914400">
              <a:lnSpc>
                <a:spcPct val="90000"/>
              </a:lnSpc>
            </a:pPr>
            <a:r>
              <a:rPr lang="en-US" sz="4000" dirty="0" smtClean="0">
                <a:latin typeface="Calibri" charset="0"/>
              </a:rPr>
              <a:t>Spatiotemporal scales</a:t>
            </a:r>
            <a:r>
              <a:rPr lang="en-US" dirty="0" smtClean="0">
                <a:solidFill>
                  <a:schemeClr val="tx2"/>
                </a:solidFill>
                <a:latin typeface="Trebuchet MS" charset="0"/>
              </a:rPr>
              <a:t/>
            </a:r>
            <a:br>
              <a:rPr lang="en-US" dirty="0" smtClean="0">
                <a:solidFill>
                  <a:schemeClr val="tx2"/>
                </a:solidFill>
                <a:latin typeface="Trebuchet MS" charset="0"/>
              </a:rPr>
            </a:br>
            <a:endParaRPr lang="en-US" sz="2500" dirty="0">
              <a:solidFill>
                <a:schemeClr val="tx2"/>
              </a:solidFill>
              <a:latin typeface="Trebuchet MS" charset="0"/>
            </a:endParaRPr>
          </a:p>
        </p:txBody>
      </p:sp>
      <p:sp>
        <p:nvSpPr>
          <p:cNvPr id="158724" name="TextBox 3"/>
          <p:cNvSpPr txBox="1">
            <a:spLocks noChangeArrowheads="1"/>
          </p:cNvSpPr>
          <p:nvPr/>
        </p:nvSpPr>
        <p:spPr bwMode="auto">
          <a:xfrm>
            <a:off x="667276" y="1717142"/>
            <a:ext cx="5794375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800" dirty="0" smtClean="0">
                <a:latin typeface="Calibri" charset="0"/>
              </a:rPr>
              <a:t> Spatial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800" dirty="0" smtClean="0">
                <a:latin typeface="Calibri" charset="0"/>
              </a:rPr>
              <a:t> </a:t>
            </a:r>
            <a:r>
              <a:rPr lang="en-US" sz="2600" dirty="0" smtClean="0">
                <a:latin typeface="Calibri" charset="0"/>
              </a:rPr>
              <a:t>Site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Region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Continental</a:t>
            </a:r>
          </a:p>
          <a:p>
            <a:pPr lvl="1">
              <a:buClr>
                <a:schemeClr val="accent2"/>
              </a:buClr>
              <a:buSzPct val="85000"/>
            </a:pPr>
            <a:endParaRPr lang="en-US" sz="2800" dirty="0" smtClean="0">
              <a:latin typeface="Calibri" charset="0"/>
            </a:endParaRPr>
          </a:p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800" dirty="0" smtClean="0">
                <a:latin typeface="Calibri" charset="0"/>
              </a:rPr>
              <a:t> Temporal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800" dirty="0" smtClean="0">
                <a:latin typeface="Calibri" charset="0"/>
              </a:rPr>
              <a:t> </a:t>
            </a:r>
            <a:r>
              <a:rPr lang="en-US" sz="2600" dirty="0" smtClean="0">
                <a:latin typeface="Calibri" charset="0"/>
              </a:rPr>
              <a:t>Breeding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Migratory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Overwintering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endParaRPr lang="en-US" sz="2600" dirty="0">
              <a:latin typeface="Calibri" charset="0"/>
            </a:endParaRPr>
          </a:p>
        </p:txBody>
      </p:sp>
      <p:pic>
        <p:nvPicPr>
          <p:cNvPr id="21" name="Picture 8" descr="mating_monarchs_kealia_beach2edit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63319" y="4120266"/>
            <a:ext cx="2600325" cy="2641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grpSp>
        <p:nvGrpSpPr>
          <p:cNvPr id="22" name="Group 32"/>
          <p:cNvGrpSpPr>
            <a:grpSpLocks/>
          </p:cNvGrpSpPr>
          <p:nvPr/>
        </p:nvGrpSpPr>
        <p:grpSpPr bwMode="auto">
          <a:xfrm>
            <a:off x="5383736" y="1744132"/>
            <a:ext cx="3308672" cy="2238905"/>
            <a:chOff x="480" y="864"/>
            <a:chExt cx="4543" cy="3109"/>
          </a:xfrm>
        </p:grpSpPr>
        <p:pic>
          <p:nvPicPr>
            <p:cNvPr id="23" name="Picture 8" descr="nasm2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80" y="864"/>
              <a:ext cx="4542" cy="3108"/>
            </a:xfrm>
            <a:prstGeom prst="rect">
              <a:avLst/>
            </a:prstGeom>
            <a:solidFill>
              <a:srgbClr val="FFFF99"/>
            </a:solidFill>
            <a:ln w="9525">
              <a:noFill/>
              <a:miter lim="800000"/>
              <a:headEnd/>
              <a:tailEnd/>
            </a:ln>
          </p:spPr>
        </p:pic>
        <p:sp>
          <p:nvSpPr>
            <p:cNvPr id="24" name="Freeform 10"/>
            <p:cNvSpPr>
              <a:spLocks/>
            </p:cNvSpPr>
            <p:nvPr/>
          </p:nvSpPr>
          <p:spPr bwMode="auto">
            <a:xfrm>
              <a:off x="1926" y="942"/>
              <a:ext cx="2743" cy="1338"/>
            </a:xfrm>
            <a:custGeom>
              <a:avLst/>
              <a:gdLst>
                <a:gd name="T0" fmla="*/ 2742 w 2743"/>
                <a:gd name="T1" fmla="*/ 522 h 1338"/>
                <a:gd name="T2" fmla="*/ 2700 w 2743"/>
                <a:gd name="T3" fmla="*/ 378 h 1338"/>
                <a:gd name="T4" fmla="*/ 2664 w 2743"/>
                <a:gd name="T5" fmla="*/ 342 h 1338"/>
                <a:gd name="T6" fmla="*/ 2628 w 2743"/>
                <a:gd name="T7" fmla="*/ 312 h 1338"/>
                <a:gd name="T8" fmla="*/ 2580 w 2743"/>
                <a:gd name="T9" fmla="*/ 282 h 1338"/>
                <a:gd name="T10" fmla="*/ 2466 w 2743"/>
                <a:gd name="T11" fmla="*/ 222 h 1338"/>
                <a:gd name="T12" fmla="*/ 2448 w 2743"/>
                <a:gd name="T13" fmla="*/ 210 h 1338"/>
                <a:gd name="T14" fmla="*/ 2436 w 2743"/>
                <a:gd name="T15" fmla="*/ 192 h 1338"/>
                <a:gd name="T16" fmla="*/ 2388 w 2743"/>
                <a:gd name="T17" fmla="*/ 180 h 1338"/>
                <a:gd name="T18" fmla="*/ 2220 w 2743"/>
                <a:gd name="T19" fmla="*/ 156 h 1338"/>
                <a:gd name="T20" fmla="*/ 2040 w 2743"/>
                <a:gd name="T21" fmla="*/ 102 h 1338"/>
                <a:gd name="T22" fmla="*/ 1596 w 2743"/>
                <a:gd name="T23" fmla="*/ 78 h 1338"/>
                <a:gd name="T24" fmla="*/ 1362 w 2743"/>
                <a:gd name="T25" fmla="*/ 18 h 1338"/>
                <a:gd name="T26" fmla="*/ 1116 w 2743"/>
                <a:gd name="T27" fmla="*/ 42 h 1338"/>
                <a:gd name="T28" fmla="*/ 948 w 2743"/>
                <a:gd name="T29" fmla="*/ 66 h 1338"/>
                <a:gd name="T30" fmla="*/ 828 w 2743"/>
                <a:gd name="T31" fmla="*/ 102 h 1338"/>
                <a:gd name="T32" fmla="*/ 690 w 2743"/>
                <a:gd name="T33" fmla="*/ 78 h 1338"/>
                <a:gd name="T34" fmla="*/ 456 w 2743"/>
                <a:gd name="T35" fmla="*/ 36 h 1338"/>
                <a:gd name="T36" fmla="*/ 390 w 2743"/>
                <a:gd name="T37" fmla="*/ 18 h 1338"/>
                <a:gd name="T38" fmla="*/ 204 w 2743"/>
                <a:gd name="T39" fmla="*/ 36 h 1338"/>
                <a:gd name="T40" fmla="*/ 0 w 2743"/>
                <a:gd name="T41" fmla="*/ 48 h 1338"/>
                <a:gd name="T42" fmla="*/ 102 w 2743"/>
                <a:gd name="T43" fmla="*/ 276 h 1338"/>
                <a:gd name="T44" fmla="*/ 174 w 2743"/>
                <a:gd name="T45" fmla="*/ 354 h 1338"/>
                <a:gd name="T46" fmla="*/ 270 w 2743"/>
                <a:gd name="T47" fmla="*/ 462 h 1338"/>
                <a:gd name="T48" fmla="*/ 336 w 2743"/>
                <a:gd name="T49" fmla="*/ 642 h 1338"/>
                <a:gd name="T50" fmla="*/ 342 w 2743"/>
                <a:gd name="T51" fmla="*/ 768 h 1338"/>
                <a:gd name="T52" fmla="*/ 384 w 2743"/>
                <a:gd name="T53" fmla="*/ 900 h 1338"/>
                <a:gd name="T54" fmla="*/ 336 w 2743"/>
                <a:gd name="T55" fmla="*/ 1038 h 1338"/>
                <a:gd name="T56" fmla="*/ 330 w 2743"/>
                <a:gd name="T57" fmla="*/ 1062 h 1338"/>
                <a:gd name="T58" fmla="*/ 318 w 2743"/>
                <a:gd name="T59" fmla="*/ 1098 h 1338"/>
                <a:gd name="T60" fmla="*/ 324 w 2743"/>
                <a:gd name="T61" fmla="*/ 1278 h 1338"/>
                <a:gd name="T62" fmla="*/ 360 w 2743"/>
                <a:gd name="T63" fmla="*/ 1296 h 1338"/>
                <a:gd name="T64" fmla="*/ 492 w 2743"/>
                <a:gd name="T65" fmla="*/ 1332 h 1338"/>
                <a:gd name="T66" fmla="*/ 1092 w 2743"/>
                <a:gd name="T67" fmla="*/ 1338 h 1338"/>
                <a:gd name="T68" fmla="*/ 1950 w 2743"/>
                <a:gd name="T69" fmla="*/ 1332 h 1338"/>
                <a:gd name="T70" fmla="*/ 2028 w 2743"/>
                <a:gd name="T71" fmla="*/ 1284 h 1338"/>
                <a:gd name="T72" fmla="*/ 2064 w 2743"/>
                <a:gd name="T73" fmla="*/ 1260 h 1338"/>
                <a:gd name="T74" fmla="*/ 2124 w 2743"/>
                <a:gd name="T75" fmla="*/ 1170 h 1338"/>
                <a:gd name="T76" fmla="*/ 2214 w 2743"/>
                <a:gd name="T77" fmla="*/ 1122 h 1338"/>
                <a:gd name="T78" fmla="*/ 2256 w 2743"/>
                <a:gd name="T79" fmla="*/ 1068 h 1338"/>
                <a:gd name="T80" fmla="*/ 2304 w 2743"/>
                <a:gd name="T81" fmla="*/ 816 h 1338"/>
                <a:gd name="T82" fmla="*/ 2364 w 2743"/>
                <a:gd name="T83" fmla="*/ 708 h 1338"/>
                <a:gd name="T84" fmla="*/ 2400 w 2743"/>
                <a:gd name="T85" fmla="*/ 666 h 1338"/>
                <a:gd name="T86" fmla="*/ 2526 w 2743"/>
                <a:gd name="T87" fmla="*/ 606 h 1338"/>
                <a:gd name="T88" fmla="*/ 2628 w 2743"/>
                <a:gd name="T89" fmla="*/ 600 h 1338"/>
                <a:gd name="T90" fmla="*/ 2730 w 2743"/>
                <a:gd name="T91" fmla="*/ 534 h 1338"/>
                <a:gd name="T92" fmla="*/ 2742 w 2743"/>
                <a:gd name="T93" fmla="*/ 522 h 1338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2743"/>
                <a:gd name="T142" fmla="*/ 0 h 1338"/>
                <a:gd name="T143" fmla="*/ 2743 w 2743"/>
                <a:gd name="T144" fmla="*/ 1338 h 1338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2743" h="1338">
                  <a:moveTo>
                    <a:pt x="2742" y="522"/>
                  </a:moveTo>
                  <a:cubicBezTo>
                    <a:pt x="2737" y="459"/>
                    <a:pt x="2743" y="421"/>
                    <a:pt x="2700" y="378"/>
                  </a:cubicBezTo>
                  <a:cubicBezTo>
                    <a:pt x="2688" y="341"/>
                    <a:pt x="2704" y="377"/>
                    <a:pt x="2664" y="342"/>
                  </a:cubicBezTo>
                  <a:cubicBezTo>
                    <a:pt x="2624" y="307"/>
                    <a:pt x="2667" y="325"/>
                    <a:pt x="2628" y="312"/>
                  </a:cubicBezTo>
                  <a:cubicBezTo>
                    <a:pt x="2593" y="277"/>
                    <a:pt x="2630" y="309"/>
                    <a:pt x="2580" y="282"/>
                  </a:cubicBezTo>
                  <a:cubicBezTo>
                    <a:pt x="2539" y="260"/>
                    <a:pt x="2513" y="234"/>
                    <a:pt x="2466" y="222"/>
                  </a:cubicBezTo>
                  <a:cubicBezTo>
                    <a:pt x="2460" y="218"/>
                    <a:pt x="2453" y="215"/>
                    <a:pt x="2448" y="210"/>
                  </a:cubicBezTo>
                  <a:cubicBezTo>
                    <a:pt x="2443" y="205"/>
                    <a:pt x="2442" y="195"/>
                    <a:pt x="2436" y="192"/>
                  </a:cubicBezTo>
                  <a:cubicBezTo>
                    <a:pt x="2421" y="185"/>
                    <a:pt x="2388" y="180"/>
                    <a:pt x="2388" y="180"/>
                  </a:cubicBezTo>
                  <a:cubicBezTo>
                    <a:pt x="2342" y="150"/>
                    <a:pt x="2268" y="159"/>
                    <a:pt x="2220" y="156"/>
                  </a:cubicBezTo>
                  <a:cubicBezTo>
                    <a:pt x="2163" y="137"/>
                    <a:pt x="2100" y="111"/>
                    <a:pt x="2040" y="102"/>
                  </a:cubicBezTo>
                  <a:cubicBezTo>
                    <a:pt x="1894" y="81"/>
                    <a:pt x="1743" y="85"/>
                    <a:pt x="1596" y="78"/>
                  </a:cubicBezTo>
                  <a:cubicBezTo>
                    <a:pt x="1520" y="53"/>
                    <a:pt x="1438" y="43"/>
                    <a:pt x="1362" y="18"/>
                  </a:cubicBezTo>
                  <a:cubicBezTo>
                    <a:pt x="1178" y="25"/>
                    <a:pt x="1238" y="30"/>
                    <a:pt x="1116" y="42"/>
                  </a:cubicBezTo>
                  <a:cubicBezTo>
                    <a:pt x="1063" y="63"/>
                    <a:pt x="1005" y="60"/>
                    <a:pt x="948" y="66"/>
                  </a:cubicBezTo>
                  <a:cubicBezTo>
                    <a:pt x="914" y="89"/>
                    <a:pt x="868" y="89"/>
                    <a:pt x="828" y="102"/>
                  </a:cubicBezTo>
                  <a:cubicBezTo>
                    <a:pt x="775" y="89"/>
                    <a:pt x="752" y="82"/>
                    <a:pt x="690" y="78"/>
                  </a:cubicBezTo>
                  <a:cubicBezTo>
                    <a:pt x="615" y="53"/>
                    <a:pt x="535" y="45"/>
                    <a:pt x="456" y="36"/>
                  </a:cubicBezTo>
                  <a:cubicBezTo>
                    <a:pt x="402" y="22"/>
                    <a:pt x="424" y="29"/>
                    <a:pt x="390" y="18"/>
                  </a:cubicBezTo>
                  <a:cubicBezTo>
                    <a:pt x="305" y="22"/>
                    <a:pt x="273" y="22"/>
                    <a:pt x="204" y="36"/>
                  </a:cubicBezTo>
                  <a:cubicBezTo>
                    <a:pt x="188" y="84"/>
                    <a:pt x="8" y="0"/>
                    <a:pt x="0" y="48"/>
                  </a:cubicBezTo>
                  <a:cubicBezTo>
                    <a:pt x="3" y="86"/>
                    <a:pt x="59" y="262"/>
                    <a:pt x="102" y="276"/>
                  </a:cubicBezTo>
                  <a:cubicBezTo>
                    <a:pt x="119" y="302"/>
                    <a:pt x="148" y="337"/>
                    <a:pt x="174" y="354"/>
                  </a:cubicBezTo>
                  <a:cubicBezTo>
                    <a:pt x="183" y="388"/>
                    <a:pt x="251" y="434"/>
                    <a:pt x="270" y="462"/>
                  </a:cubicBezTo>
                  <a:cubicBezTo>
                    <a:pt x="274" y="525"/>
                    <a:pt x="283" y="607"/>
                    <a:pt x="336" y="642"/>
                  </a:cubicBezTo>
                  <a:cubicBezTo>
                    <a:pt x="354" y="687"/>
                    <a:pt x="334" y="725"/>
                    <a:pt x="342" y="768"/>
                  </a:cubicBezTo>
                  <a:cubicBezTo>
                    <a:pt x="350" y="811"/>
                    <a:pt x="385" y="855"/>
                    <a:pt x="384" y="900"/>
                  </a:cubicBezTo>
                  <a:cubicBezTo>
                    <a:pt x="383" y="944"/>
                    <a:pt x="375" y="1012"/>
                    <a:pt x="336" y="1038"/>
                  </a:cubicBezTo>
                  <a:cubicBezTo>
                    <a:pt x="334" y="1046"/>
                    <a:pt x="332" y="1054"/>
                    <a:pt x="330" y="1062"/>
                  </a:cubicBezTo>
                  <a:cubicBezTo>
                    <a:pt x="326" y="1074"/>
                    <a:pt x="318" y="1098"/>
                    <a:pt x="318" y="1098"/>
                  </a:cubicBezTo>
                  <a:cubicBezTo>
                    <a:pt x="320" y="1158"/>
                    <a:pt x="316" y="1218"/>
                    <a:pt x="324" y="1278"/>
                  </a:cubicBezTo>
                  <a:cubicBezTo>
                    <a:pt x="326" y="1291"/>
                    <a:pt x="348" y="1291"/>
                    <a:pt x="360" y="1296"/>
                  </a:cubicBezTo>
                  <a:cubicBezTo>
                    <a:pt x="400" y="1312"/>
                    <a:pt x="448" y="1331"/>
                    <a:pt x="492" y="1332"/>
                  </a:cubicBezTo>
                  <a:cubicBezTo>
                    <a:pt x="692" y="1336"/>
                    <a:pt x="892" y="1336"/>
                    <a:pt x="1092" y="1338"/>
                  </a:cubicBezTo>
                  <a:cubicBezTo>
                    <a:pt x="1378" y="1336"/>
                    <a:pt x="1664" y="1338"/>
                    <a:pt x="1950" y="1332"/>
                  </a:cubicBezTo>
                  <a:cubicBezTo>
                    <a:pt x="1976" y="1331"/>
                    <a:pt x="2007" y="1298"/>
                    <a:pt x="2028" y="1284"/>
                  </a:cubicBezTo>
                  <a:cubicBezTo>
                    <a:pt x="2040" y="1276"/>
                    <a:pt x="2064" y="1260"/>
                    <a:pt x="2064" y="1260"/>
                  </a:cubicBezTo>
                  <a:cubicBezTo>
                    <a:pt x="2071" y="1249"/>
                    <a:pt x="2112" y="1178"/>
                    <a:pt x="2124" y="1170"/>
                  </a:cubicBezTo>
                  <a:cubicBezTo>
                    <a:pt x="2154" y="1150"/>
                    <a:pt x="2185" y="1142"/>
                    <a:pt x="2214" y="1122"/>
                  </a:cubicBezTo>
                  <a:cubicBezTo>
                    <a:pt x="2243" y="1079"/>
                    <a:pt x="2228" y="1096"/>
                    <a:pt x="2256" y="1068"/>
                  </a:cubicBezTo>
                  <a:cubicBezTo>
                    <a:pt x="2253" y="988"/>
                    <a:pt x="2222" y="870"/>
                    <a:pt x="2304" y="816"/>
                  </a:cubicBezTo>
                  <a:cubicBezTo>
                    <a:pt x="2327" y="781"/>
                    <a:pt x="2328" y="732"/>
                    <a:pt x="2364" y="708"/>
                  </a:cubicBezTo>
                  <a:cubicBezTo>
                    <a:pt x="2372" y="684"/>
                    <a:pt x="2376" y="674"/>
                    <a:pt x="2400" y="666"/>
                  </a:cubicBezTo>
                  <a:cubicBezTo>
                    <a:pt x="2434" y="632"/>
                    <a:pt x="2486" y="633"/>
                    <a:pt x="2526" y="606"/>
                  </a:cubicBezTo>
                  <a:cubicBezTo>
                    <a:pt x="2569" y="611"/>
                    <a:pt x="2589" y="613"/>
                    <a:pt x="2628" y="600"/>
                  </a:cubicBezTo>
                  <a:cubicBezTo>
                    <a:pt x="2658" y="555"/>
                    <a:pt x="2676" y="547"/>
                    <a:pt x="2730" y="534"/>
                  </a:cubicBezTo>
                  <a:cubicBezTo>
                    <a:pt x="2737" y="513"/>
                    <a:pt x="2732" y="512"/>
                    <a:pt x="2742" y="522"/>
                  </a:cubicBezTo>
                  <a:close/>
                </a:path>
              </a:pathLst>
            </a:custGeom>
            <a:solidFill>
              <a:srgbClr val="FFFF99">
                <a:alpha val="34901"/>
              </a:srgbClr>
            </a:solidFill>
            <a:ln w="222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5"/>
            <p:cNvSpPr>
              <a:spLocks/>
            </p:cNvSpPr>
            <p:nvPr/>
          </p:nvSpPr>
          <p:spPr bwMode="auto">
            <a:xfrm>
              <a:off x="744" y="960"/>
              <a:ext cx="1152" cy="1488"/>
            </a:xfrm>
            <a:custGeom>
              <a:avLst/>
              <a:gdLst>
                <a:gd name="T0" fmla="*/ 48 w 1152"/>
                <a:gd name="T1" fmla="*/ 288 h 1488"/>
                <a:gd name="T2" fmla="*/ 192 w 1152"/>
                <a:gd name="T3" fmla="*/ 240 h 1488"/>
                <a:gd name="T4" fmla="*/ 318 w 1152"/>
                <a:gd name="T5" fmla="*/ 222 h 1488"/>
                <a:gd name="T6" fmla="*/ 432 w 1152"/>
                <a:gd name="T7" fmla="*/ 96 h 1488"/>
                <a:gd name="T8" fmla="*/ 528 w 1152"/>
                <a:gd name="T9" fmla="*/ 0 h 1488"/>
                <a:gd name="T10" fmla="*/ 588 w 1152"/>
                <a:gd name="T11" fmla="*/ 0 h 1488"/>
                <a:gd name="T12" fmla="*/ 618 w 1152"/>
                <a:gd name="T13" fmla="*/ 48 h 1488"/>
                <a:gd name="T14" fmla="*/ 642 w 1152"/>
                <a:gd name="T15" fmla="*/ 144 h 1488"/>
                <a:gd name="T16" fmla="*/ 672 w 1152"/>
                <a:gd name="T17" fmla="*/ 240 h 1488"/>
                <a:gd name="T18" fmla="*/ 720 w 1152"/>
                <a:gd name="T19" fmla="*/ 384 h 1488"/>
                <a:gd name="T20" fmla="*/ 816 w 1152"/>
                <a:gd name="T21" fmla="*/ 576 h 1488"/>
                <a:gd name="T22" fmla="*/ 912 w 1152"/>
                <a:gd name="T23" fmla="*/ 768 h 1488"/>
                <a:gd name="T24" fmla="*/ 960 w 1152"/>
                <a:gd name="T25" fmla="*/ 960 h 1488"/>
                <a:gd name="T26" fmla="*/ 1008 w 1152"/>
                <a:gd name="T27" fmla="*/ 1104 h 1488"/>
                <a:gd name="T28" fmla="*/ 1152 w 1152"/>
                <a:gd name="T29" fmla="*/ 1344 h 1488"/>
                <a:gd name="T30" fmla="*/ 1152 w 1152"/>
                <a:gd name="T31" fmla="*/ 1440 h 1488"/>
                <a:gd name="T32" fmla="*/ 1056 w 1152"/>
                <a:gd name="T33" fmla="*/ 1488 h 1488"/>
                <a:gd name="T34" fmla="*/ 912 w 1152"/>
                <a:gd name="T35" fmla="*/ 1440 h 1488"/>
                <a:gd name="T36" fmla="*/ 768 w 1152"/>
                <a:gd name="T37" fmla="*/ 1344 h 1488"/>
                <a:gd name="T38" fmla="*/ 624 w 1152"/>
                <a:gd name="T39" fmla="*/ 1104 h 1488"/>
                <a:gd name="T40" fmla="*/ 432 w 1152"/>
                <a:gd name="T41" fmla="*/ 912 h 1488"/>
                <a:gd name="T42" fmla="*/ 240 w 1152"/>
                <a:gd name="T43" fmla="*/ 672 h 1488"/>
                <a:gd name="T44" fmla="*/ 144 w 1152"/>
                <a:gd name="T45" fmla="*/ 576 h 1488"/>
                <a:gd name="T46" fmla="*/ 48 w 1152"/>
                <a:gd name="T47" fmla="*/ 528 h 1488"/>
                <a:gd name="T48" fmla="*/ 0 w 1152"/>
                <a:gd name="T49" fmla="*/ 516 h 1488"/>
                <a:gd name="T50" fmla="*/ 12 w 1152"/>
                <a:gd name="T51" fmla="*/ 396 h 1488"/>
                <a:gd name="T52" fmla="*/ 48 w 1152"/>
                <a:gd name="T53" fmla="*/ 288 h 1488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152"/>
                <a:gd name="T82" fmla="*/ 0 h 1488"/>
                <a:gd name="T83" fmla="*/ 1152 w 1152"/>
                <a:gd name="T84" fmla="*/ 1488 h 1488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152" h="1488">
                  <a:moveTo>
                    <a:pt x="48" y="288"/>
                  </a:moveTo>
                  <a:lnTo>
                    <a:pt x="192" y="240"/>
                  </a:lnTo>
                  <a:lnTo>
                    <a:pt x="318" y="222"/>
                  </a:lnTo>
                  <a:lnTo>
                    <a:pt x="432" y="96"/>
                  </a:lnTo>
                  <a:lnTo>
                    <a:pt x="528" y="0"/>
                  </a:lnTo>
                  <a:lnTo>
                    <a:pt x="588" y="0"/>
                  </a:lnTo>
                  <a:lnTo>
                    <a:pt x="618" y="48"/>
                  </a:lnTo>
                  <a:lnTo>
                    <a:pt x="642" y="144"/>
                  </a:lnTo>
                  <a:lnTo>
                    <a:pt x="672" y="240"/>
                  </a:lnTo>
                  <a:lnTo>
                    <a:pt x="720" y="384"/>
                  </a:lnTo>
                  <a:lnTo>
                    <a:pt x="816" y="576"/>
                  </a:lnTo>
                  <a:lnTo>
                    <a:pt x="912" y="768"/>
                  </a:lnTo>
                  <a:lnTo>
                    <a:pt x="960" y="960"/>
                  </a:lnTo>
                  <a:lnTo>
                    <a:pt x="1008" y="1104"/>
                  </a:lnTo>
                  <a:lnTo>
                    <a:pt x="1152" y="1344"/>
                  </a:lnTo>
                  <a:lnTo>
                    <a:pt x="1152" y="1440"/>
                  </a:lnTo>
                  <a:lnTo>
                    <a:pt x="1056" y="1488"/>
                  </a:lnTo>
                  <a:lnTo>
                    <a:pt x="912" y="1440"/>
                  </a:lnTo>
                  <a:lnTo>
                    <a:pt x="768" y="1344"/>
                  </a:lnTo>
                  <a:lnTo>
                    <a:pt x="624" y="1104"/>
                  </a:lnTo>
                  <a:lnTo>
                    <a:pt x="432" y="912"/>
                  </a:lnTo>
                  <a:lnTo>
                    <a:pt x="240" y="672"/>
                  </a:lnTo>
                  <a:lnTo>
                    <a:pt x="144" y="576"/>
                  </a:lnTo>
                  <a:lnTo>
                    <a:pt x="48" y="528"/>
                  </a:lnTo>
                  <a:lnTo>
                    <a:pt x="0" y="516"/>
                  </a:lnTo>
                  <a:lnTo>
                    <a:pt x="12" y="396"/>
                  </a:lnTo>
                  <a:lnTo>
                    <a:pt x="48" y="288"/>
                  </a:lnTo>
                  <a:close/>
                </a:path>
              </a:pathLst>
            </a:custGeom>
            <a:solidFill>
              <a:srgbClr val="FFCC99">
                <a:alpha val="59999"/>
              </a:srgbClr>
            </a:solidFill>
            <a:ln w="222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Rectangle 6"/>
            <p:cNvSpPr>
              <a:spLocks noChangeArrowheads="1"/>
            </p:cNvSpPr>
            <p:nvPr/>
          </p:nvSpPr>
          <p:spPr bwMode="auto">
            <a:xfrm>
              <a:off x="480" y="864"/>
              <a:ext cx="4543" cy="3109"/>
            </a:xfrm>
            <a:prstGeom prst="rect">
              <a:avLst/>
            </a:prstGeom>
            <a:noFill/>
            <a:ln w="222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1800">
                <a:latin typeface="Tw Cen MT" charset="-18"/>
              </a:endParaRPr>
            </a:p>
          </p:txBody>
        </p:sp>
        <p:sp>
          <p:nvSpPr>
            <p:cNvPr id="27" name="Freeform 17"/>
            <p:cNvSpPr>
              <a:spLocks/>
            </p:cNvSpPr>
            <p:nvPr/>
          </p:nvSpPr>
          <p:spPr bwMode="auto">
            <a:xfrm>
              <a:off x="3840" y="2724"/>
              <a:ext cx="120" cy="60"/>
            </a:xfrm>
            <a:custGeom>
              <a:avLst/>
              <a:gdLst>
                <a:gd name="T0" fmla="*/ 0 w 120"/>
                <a:gd name="T1" fmla="*/ 12 h 60"/>
                <a:gd name="T2" fmla="*/ 48 w 120"/>
                <a:gd name="T3" fmla="*/ 0 h 60"/>
                <a:gd name="T4" fmla="*/ 84 w 120"/>
                <a:gd name="T5" fmla="*/ 6 h 60"/>
                <a:gd name="T6" fmla="*/ 120 w 120"/>
                <a:gd name="T7" fmla="*/ 12 h 60"/>
                <a:gd name="T8" fmla="*/ 96 w 120"/>
                <a:gd name="T9" fmla="*/ 60 h 60"/>
                <a:gd name="T10" fmla="*/ 36 w 120"/>
                <a:gd name="T11" fmla="*/ 54 h 60"/>
                <a:gd name="T12" fmla="*/ 0 w 120"/>
                <a:gd name="T13" fmla="*/ 12 h 6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20"/>
                <a:gd name="T22" fmla="*/ 0 h 60"/>
                <a:gd name="T23" fmla="*/ 120 w 120"/>
                <a:gd name="T24" fmla="*/ 60 h 6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20" h="60">
                  <a:moveTo>
                    <a:pt x="0" y="12"/>
                  </a:moveTo>
                  <a:lnTo>
                    <a:pt x="48" y="0"/>
                  </a:lnTo>
                  <a:lnTo>
                    <a:pt x="84" y="6"/>
                  </a:lnTo>
                  <a:lnTo>
                    <a:pt x="120" y="12"/>
                  </a:lnTo>
                  <a:lnTo>
                    <a:pt x="96" y="60"/>
                  </a:lnTo>
                  <a:lnTo>
                    <a:pt x="36" y="54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99CC">
                <a:alpha val="74117"/>
              </a:srgbClr>
            </a:solidFill>
            <a:ln w="22225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TextBox 10"/>
          <p:cNvSpPr txBox="1">
            <a:spLocks noChangeArrowheads="1"/>
          </p:cNvSpPr>
          <p:nvPr/>
        </p:nvSpPr>
        <p:spPr bwMode="auto">
          <a:xfrm>
            <a:off x="-1828800" y="308133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en-US">
              <a:latin typeface="Tw Cen MT" charset="-18"/>
            </a:endParaRPr>
          </a:p>
        </p:txBody>
      </p:sp>
      <p:sp>
        <p:nvSpPr>
          <p:cNvPr id="158723" name="Rectangle 3"/>
          <p:cNvSpPr txBox="1">
            <a:spLocks noChangeArrowheads="1"/>
          </p:cNvSpPr>
          <p:nvPr/>
        </p:nvSpPr>
        <p:spPr bwMode="auto">
          <a:xfrm>
            <a:off x="446088" y="3048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pPr marL="24161750" indent="-24161750" defTabSz="914400">
              <a:lnSpc>
                <a:spcPct val="90000"/>
              </a:lnSpc>
            </a:pPr>
            <a:r>
              <a:rPr lang="en-US" sz="4000" dirty="0" smtClean="0">
                <a:latin typeface="Calibri" charset="0"/>
              </a:rPr>
              <a:t>Climate change</a:t>
            </a:r>
            <a:r>
              <a:rPr lang="en-US" dirty="0" smtClean="0">
                <a:solidFill>
                  <a:schemeClr val="tx2"/>
                </a:solidFill>
                <a:latin typeface="Trebuchet MS" charset="0"/>
              </a:rPr>
              <a:t/>
            </a:r>
            <a:br>
              <a:rPr lang="en-US" dirty="0" smtClean="0">
                <a:solidFill>
                  <a:schemeClr val="tx2"/>
                </a:solidFill>
                <a:latin typeface="Trebuchet MS" charset="0"/>
              </a:rPr>
            </a:br>
            <a:endParaRPr lang="en-US" sz="2500" dirty="0">
              <a:solidFill>
                <a:schemeClr val="tx2"/>
              </a:solidFill>
              <a:latin typeface="Trebuchet MS" charset="0"/>
            </a:endParaRPr>
          </a:p>
        </p:txBody>
      </p:sp>
      <p:sp>
        <p:nvSpPr>
          <p:cNvPr id="158724" name="TextBox 3"/>
          <p:cNvSpPr txBox="1">
            <a:spLocks noChangeArrowheads="1"/>
          </p:cNvSpPr>
          <p:nvPr/>
        </p:nvSpPr>
        <p:spPr bwMode="auto">
          <a:xfrm>
            <a:off x="481013" y="1497013"/>
            <a:ext cx="7867120" cy="6401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400" dirty="0" smtClean="0">
                <a:latin typeface="Calibri" charset="0"/>
              </a:rPr>
              <a:t> Objectives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400" dirty="0">
                <a:latin typeface="Calibri" charset="0"/>
              </a:rPr>
              <a:t> </a:t>
            </a:r>
            <a:r>
              <a:rPr lang="en-US" sz="2400" dirty="0" smtClean="0">
                <a:latin typeface="Calibri" charset="0"/>
              </a:rPr>
              <a:t>Temperature and precipitation </a:t>
            </a:r>
          </a:p>
          <a:p>
            <a:pPr lvl="2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400" dirty="0" smtClean="0">
                <a:latin typeface="Calibri" charset="0"/>
              </a:rPr>
              <a:t> Distribution of monarchs and host plants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400" dirty="0" smtClean="0">
                <a:latin typeface="Calibri" charset="0"/>
              </a:rPr>
              <a:t> </a:t>
            </a:r>
            <a:r>
              <a:rPr lang="en-US" sz="2400" dirty="0" err="1" smtClean="0">
                <a:latin typeface="Calibri" charset="0"/>
              </a:rPr>
              <a:t>Phenology</a:t>
            </a:r>
            <a:r>
              <a:rPr lang="en-US" sz="2400" dirty="0" smtClean="0">
                <a:latin typeface="Calibri" charset="0"/>
              </a:rPr>
              <a:t> </a:t>
            </a:r>
          </a:p>
          <a:p>
            <a:pPr lvl="2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400" dirty="0" smtClean="0">
                <a:latin typeface="Calibri" charset="0"/>
              </a:rPr>
              <a:t> Host plants, nectar resources, monarchs</a:t>
            </a:r>
          </a:p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400" dirty="0" smtClean="0">
                <a:latin typeface="Calibri" charset="0"/>
              </a:rPr>
              <a:t> Data needs/gaps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400" dirty="0" smtClean="0">
                <a:latin typeface="Calibri" charset="0"/>
              </a:rPr>
              <a:t> Response variables</a:t>
            </a:r>
          </a:p>
          <a:p>
            <a:pPr lvl="2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400" dirty="0" smtClean="0">
                <a:latin typeface="Calibri" charset="0"/>
              </a:rPr>
              <a:t> Monarch counts (NABA, Ohio, etc.)</a:t>
            </a:r>
          </a:p>
          <a:p>
            <a:pPr lvl="2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400" dirty="0" smtClean="0">
                <a:latin typeface="Calibri" charset="0"/>
              </a:rPr>
              <a:t> Disease (OE, parasitoids)</a:t>
            </a:r>
            <a:endParaRPr lang="en-US" sz="2400" dirty="0" smtClean="0">
              <a:latin typeface="Calibri" charset="0"/>
            </a:endParaRP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400" dirty="0" smtClean="0">
                <a:latin typeface="Calibri" charset="0"/>
              </a:rPr>
              <a:t> Explanatory variables </a:t>
            </a:r>
          </a:p>
          <a:p>
            <a:pPr lvl="2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400" dirty="0" smtClean="0">
                <a:latin typeface="Calibri" charset="0"/>
              </a:rPr>
              <a:t> Weather </a:t>
            </a:r>
          </a:p>
          <a:p>
            <a:pPr lvl="2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400" dirty="0" smtClean="0">
                <a:latin typeface="Calibri" charset="0"/>
              </a:rPr>
              <a:t> Host plant distribution</a:t>
            </a:r>
          </a:p>
          <a:p>
            <a:pPr lvl="2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400" dirty="0" smtClean="0">
                <a:latin typeface="Calibri" charset="0"/>
              </a:rPr>
              <a:t> Nectar resources (National </a:t>
            </a:r>
            <a:r>
              <a:rPr lang="en-US" sz="2400" dirty="0" err="1" smtClean="0">
                <a:latin typeface="Calibri" charset="0"/>
              </a:rPr>
              <a:t>Phenology</a:t>
            </a:r>
            <a:r>
              <a:rPr lang="en-US" sz="2400" dirty="0" smtClean="0">
                <a:latin typeface="Calibri" charset="0"/>
              </a:rPr>
              <a:t> Network)</a:t>
            </a:r>
          </a:p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400" dirty="0" smtClean="0">
                <a:latin typeface="Calibri" charset="0"/>
              </a:rPr>
              <a:t> Immediate plans/goals</a:t>
            </a:r>
          </a:p>
          <a:p>
            <a:pPr lvl="1">
              <a:buClr>
                <a:schemeClr val="accent2"/>
              </a:buClr>
              <a:buSzPct val="85000"/>
            </a:pPr>
            <a:endParaRPr lang="en-US" sz="2400" dirty="0" smtClean="0">
              <a:latin typeface="Calibri" charset="0"/>
            </a:endParaRPr>
          </a:p>
          <a:p>
            <a:pPr lvl="2">
              <a:buClr>
                <a:schemeClr val="accent2"/>
              </a:buClr>
              <a:buSzPct val="85000"/>
              <a:buFont typeface="Wingdings" charset="2"/>
              <a:buChar char="§"/>
            </a:pPr>
            <a:endParaRPr lang="en-US" sz="2400" dirty="0" smtClean="0">
              <a:latin typeface="Calibri" charset="0"/>
            </a:endParaRPr>
          </a:p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endParaRPr lang="en-US" sz="2600" dirty="0">
              <a:latin typeface="Calibri" charset="0"/>
            </a:endParaRPr>
          </a:p>
        </p:txBody>
      </p:sp>
      <p:pic>
        <p:nvPicPr>
          <p:cNvPr id="8" name="Picture 6" descr="aslcurr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89299" y="1911350"/>
            <a:ext cx="1410189" cy="23399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TextBox 10"/>
          <p:cNvSpPr txBox="1">
            <a:spLocks noChangeArrowheads="1"/>
          </p:cNvSpPr>
          <p:nvPr/>
        </p:nvSpPr>
        <p:spPr bwMode="auto">
          <a:xfrm>
            <a:off x="-1828800" y="308133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en-US">
              <a:latin typeface="Tw Cen MT" charset="-18"/>
            </a:endParaRPr>
          </a:p>
        </p:txBody>
      </p:sp>
      <p:sp>
        <p:nvSpPr>
          <p:cNvPr id="158723" name="Rectangle 3"/>
          <p:cNvSpPr txBox="1">
            <a:spLocks noChangeArrowheads="1"/>
          </p:cNvSpPr>
          <p:nvPr/>
        </p:nvSpPr>
        <p:spPr bwMode="auto">
          <a:xfrm>
            <a:off x="446088" y="3048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pPr marL="24161750" indent="-24161750" defTabSz="914400">
              <a:lnSpc>
                <a:spcPct val="90000"/>
              </a:lnSpc>
            </a:pPr>
            <a:r>
              <a:rPr lang="en-US" sz="4000" dirty="0" smtClean="0">
                <a:latin typeface="Calibri" charset="0"/>
              </a:rPr>
              <a:t>Land use/change (site-scale)</a:t>
            </a:r>
            <a:r>
              <a:rPr lang="en-US" dirty="0" smtClean="0">
                <a:solidFill>
                  <a:schemeClr val="tx2"/>
                </a:solidFill>
                <a:latin typeface="Trebuchet MS" charset="0"/>
              </a:rPr>
              <a:t/>
            </a:r>
            <a:br>
              <a:rPr lang="en-US" dirty="0" smtClean="0">
                <a:solidFill>
                  <a:schemeClr val="tx2"/>
                </a:solidFill>
                <a:latin typeface="Trebuchet MS" charset="0"/>
              </a:rPr>
            </a:br>
            <a:endParaRPr lang="en-US" sz="2500" dirty="0">
              <a:solidFill>
                <a:schemeClr val="tx2"/>
              </a:solidFill>
              <a:latin typeface="Trebuchet MS" charset="0"/>
            </a:endParaRPr>
          </a:p>
        </p:txBody>
      </p:sp>
      <p:sp>
        <p:nvSpPr>
          <p:cNvPr id="158724" name="TextBox 3"/>
          <p:cNvSpPr txBox="1">
            <a:spLocks noChangeArrowheads="1"/>
          </p:cNvSpPr>
          <p:nvPr/>
        </p:nvSpPr>
        <p:spPr bwMode="auto">
          <a:xfrm>
            <a:off x="481013" y="1497013"/>
            <a:ext cx="7282921" cy="449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</a:t>
            </a:r>
            <a:r>
              <a:rPr lang="en-US" sz="2600" dirty="0" smtClean="0">
                <a:latin typeface="Calibri" charset="0"/>
              </a:rPr>
              <a:t> Objectives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</a:t>
            </a:r>
            <a:r>
              <a:rPr lang="en-US" sz="2600" dirty="0" smtClean="0">
                <a:latin typeface="Calibri" charset="0"/>
              </a:rPr>
              <a:t>Habitat/resource availability</a:t>
            </a:r>
            <a:endParaRPr lang="en-US" sz="2600" dirty="0" smtClean="0">
              <a:latin typeface="Calibri" charset="0"/>
            </a:endParaRPr>
          </a:p>
          <a:p>
            <a:pPr lvl="2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Different </a:t>
            </a:r>
            <a:r>
              <a:rPr lang="en-US" sz="2600" dirty="0" smtClean="0">
                <a:latin typeface="Calibri" charset="0"/>
              </a:rPr>
              <a:t>temporal scales</a:t>
            </a:r>
            <a:endParaRPr lang="en-US" sz="2600" dirty="0" smtClean="0">
              <a:latin typeface="Calibri" charset="0"/>
            </a:endParaRPr>
          </a:p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Data needs/gaps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Response variables</a:t>
            </a:r>
          </a:p>
          <a:p>
            <a:pPr lvl="2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Monarch counts (NABA, MLMP, etc.)</a:t>
            </a:r>
          </a:p>
          <a:p>
            <a:pPr lvl="2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Disease (OE, parasitoids)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Explanatory variables </a:t>
            </a:r>
          </a:p>
          <a:p>
            <a:pPr lvl="2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Land cover/use (EPA NLCD)</a:t>
            </a:r>
          </a:p>
          <a:p>
            <a:pPr lvl="3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Ag categories (row crops, hay)</a:t>
            </a:r>
            <a:endParaRPr lang="en-US" sz="2600" dirty="0" smtClean="0">
              <a:latin typeface="Calibri" charset="0"/>
            </a:endParaRPr>
          </a:p>
          <a:p>
            <a:pPr lvl="2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Ag practices (GM crops, pesticide</a:t>
            </a:r>
            <a:endParaRPr lang="en-US" sz="2600" dirty="0">
              <a:latin typeface="Calibri" charset="0"/>
            </a:endParaRPr>
          </a:p>
        </p:txBody>
      </p:sp>
      <p:pic>
        <p:nvPicPr>
          <p:cNvPr id="158726" name="Picture 3" descr="cleared_land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01821" y="1769925"/>
            <a:ext cx="2497667" cy="16813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83867" y="4301066"/>
            <a:ext cx="2364821" cy="157012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TextBox 10"/>
          <p:cNvSpPr txBox="1">
            <a:spLocks noChangeArrowheads="1"/>
          </p:cNvSpPr>
          <p:nvPr/>
        </p:nvSpPr>
        <p:spPr bwMode="auto">
          <a:xfrm>
            <a:off x="-1828800" y="308133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en-US">
              <a:latin typeface="Tw Cen MT" charset="-18"/>
            </a:endParaRPr>
          </a:p>
        </p:txBody>
      </p:sp>
      <p:sp>
        <p:nvSpPr>
          <p:cNvPr id="158723" name="Rectangle 3"/>
          <p:cNvSpPr txBox="1">
            <a:spLocks noChangeArrowheads="1"/>
          </p:cNvSpPr>
          <p:nvPr/>
        </p:nvSpPr>
        <p:spPr bwMode="auto">
          <a:xfrm>
            <a:off x="446088" y="3048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pPr marL="24161750" indent="-24161750" defTabSz="914400">
              <a:lnSpc>
                <a:spcPct val="90000"/>
              </a:lnSpc>
            </a:pPr>
            <a:r>
              <a:rPr lang="en-US" sz="4000" dirty="0" smtClean="0">
                <a:latin typeface="Calibri" charset="0"/>
              </a:rPr>
              <a:t>Nectar/host plant availability</a:t>
            </a:r>
            <a:r>
              <a:rPr lang="en-US" dirty="0" smtClean="0">
                <a:solidFill>
                  <a:schemeClr val="tx2"/>
                </a:solidFill>
                <a:latin typeface="Trebuchet MS" charset="0"/>
              </a:rPr>
              <a:t/>
            </a:r>
            <a:br>
              <a:rPr lang="en-US" dirty="0" smtClean="0">
                <a:solidFill>
                  <a:schemeClr val="tx2"/>
                </a:solidFill>
                <a:latin typeface="Trebuchet MS" charset="0"/>
              </a:rPr>
            </a:br>
            <a:endParaRPr lang="en-US" sz="2500" dirty="0">
              <a:solidFill>
                <a:schemeClr val="tx2"/>
              </a:solidFill>
              <a:latin typeface="Trebuchet MS" charset="0"/>
            </a:endParaRPr>
          </a:p>
        </p:txBody>
      </p:sp>
      <p:sp>
        <p:nvSpPr>
          <p:cNvPr id="158724" name="TextBox 3"/>
          <p:cNvSpPr txBox="1">
            <a:spLocks noChangeArrowheads="1"/>
          </p:cNvSpPr>
          <p:nvPr/>
        </p:nvSpPr>
        <p:spPr bwMode="auto">
          <a:xfrm>
            <a:off x="481012" y="1497013"/>
            <a:ext cx="7443787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</a:t>
            </a:r>
            <a:r>
              <a:rPr lang="en-US" sz="2600" dirty="0" smtClean="0">
                <a:latin typeface="Calibri" charset="0"/>
              </a:rPr>
              <a:t>Objectives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Habitat/resource availability</a:t>
            </a:r>
          </a:p>
          <a:p>
            <a:pPr lvl="2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Fall migration (garden effects)</a:t>
            </a:r>
          </a:p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Data needs/gaps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Response variables</a:t>
            </a:r>
          </a:p>
          <a:p>
            <a:pPr lvl="2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Monarch counts (NABA, MLMP, MW)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Explanatory variables </a:t>
            </a:r>
          </a:p>
          <a:p>
            <a:pPr lvl="2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</a:t>
            </a:r>
            <a:r>
              <a:rPr lang="en-US" sz="2400" dirty="0" smtClean="0">
                <a:latin typeface="Calibri" charset="0"/>
              </a:rPr>
              <a:t>Nectar resources (National </a:t>
            </a:r>
            <a:r>
              <a:rPr lang="en-US" sz="2400" dirty="0" err="1" smtClean="0">
                <a:latin typeface="Calibri" charset="0"/>
              </a:rPr>
              <a:t>Phenology</a:t>
            </a:r>
            <a:r>
              <a:rPr lang="en-US" sz="2400" dirty="0" smtClean="0">
                <a:latin typeface="Calibri" charset="0"/>
              </a:rPr>
              <a:t> Network)</a:t>
            </a:r>
          </a:p>
          <a:p>
            <a:pPr lvl="2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400" dirty="0" smtClean="0">
                <a:latin typeface="Calibri" charset="0"/>
              </a:rPr>
              <a:t> Host plant distribution</a:t>
            </a:r>
          </a:p>
          <a:p>
            <a:pPr lvl="3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400" dirty="0" smtClean="0">
                <a:latin typeface="Calibri" charset="0"/>
              </a:rPr>
              <a:t>Natural vs. garden</a:t>
            </a:r>
          </a:p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400" dirty="0" smtClean="0">
                <a:latin typeface="Calibri" charset="0"/>
              </a:rPr>
              <a:t> Immediate plans/goals</a:t>
            </a:r>
          </a:p>
          <a:p>
            <a:pPr lvl="2">
              <a:buClr>
                <a:schemeClr val="accent2"/>
              </a:buClr>
              <a:buSzPct val="85000"/>
              <a:buFont typeface="Wingdings" charset="2"/>
              <a:buChar char="§"/>
            </a:pPr>
            <a:endParaRPr lang="en-US" sz="2600" dirty="0" smtClean="0">
              <a:latin typeface="Calibri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5741" y="4793214"/>
            <a:ext cx="2675467" cy="197315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8776" y="1615544"/>
            <a:ext cx="1958444" cy="195844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TextBox 10"/>
          <p:cNvSpPr txBox="1">
            <a:spLocks noChangeArrowheads="1"/>
          </p:cNvSpPr>
          <p:nvPr/>
        </p:nvSpPr>
        <p:spPr bwMode="auto">
          <a:xfrm>
            <a:off x="-1828800" y="308133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en-US">
              <a:latin typeface="Tw Cen MT" charset="-18"/>
            </a:endParaRPr>
          </a:p>
        </p:txBody>
      </p:sp>
      <p:sp>
        <p:nvSpPr>
          <p:cNvPr id="158723" name="Rectangle 3"/>
          <p:cNvSpPr txBox="1">
            <a:spLocks noChangeArrowheads="1"/>
          </p:cNvSpPr>
          <p:nvPr/>
        </p:nvSpPr>
        <p:spPr bwMode="auto">
          <a:xfrm>
            <a:off x="446088" y="3048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pPr marL="24161750" indent="-24161750" defTabSz="914400">
              <a:lnSpc>
                <a:spcPct val="90000"/>
              </a:lnSpc>
            </a:pPr>
            <a:r>
              <a:rPr lang="en-US" sz="4000" dirty="0" smtClean="0">
                <a:latin typeface="Calibri" charset="0"/>
              </a:rPr>
              <a:t>Monarch releases</a:t>
            </a:r>
            <a:r>
              <a:rPr lang="en-US" dirty="0" smtClean="0">
                <a:solidFill>
                  <a:schemeClr val="tx2"/>
                </a:solidFill>
                <a:latin typeface="Trebuchet MS" charset="0"/>
              </a:rPr>
              <a:t/>
            </a:r>
            <a:br>
              <a:rPr lang="en-US" dirty="0" smtClean="0">
                <a:solidFill>
                  <a:schemeClr val="tx2"/>
                </a:solidFill>
                <a:latin typeface="Trebuchet MS" charset="0"/>
              </a:rPr>
            </a:br>
            <a:endParaRPr lang="en-US" sz="2500" dirty="0">
              <a:solidFill>
                <a:schemeClr val="tx2"/>
              </a:solidFill>
              <a:latin typeface="Trebuchet MS" charset="0"/>
            </a:endParaRPr>
          </a:p>
        </p:txBody>
      </p:sp>
      <p:sp>
        <p:nvSpPr>
          <p:cNvPr id="158724" name="TextBox 3"/>
          <p:cNvSpPr txBox="1">
            <a:spLocks noChangeArrowheads="1"/>
          </p:cNvSpPr>
          <p:nvPr/>
        </p:nvSpPr>
        <p:spPr bwMode="auto">
          <a:xfrm>
            <a:off x="481012" y="1497013"/>
            <a:ext cx="7443787" cy="6370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</a:t>
            </a:r>
            <a:r>
              <a:rPr lang="en-US" sz="2600" dirty="0" smtClean="0">
                <a:latin typeface="Calibri" charset="0"/>
              </a:rPr>
              <a:t>Objectives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Monarch occurrence </a:t>
            </a:r>
          </a:p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Data needs/gaps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Response variables</a:t>
            </a:r>
          </a:p>
          <a:p>
            <a:pPr lvl="2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Aberrant monarch sightings (JN, counts)</a:t>
            </a:r>
            <a:endParaRPr lang="en-US" sz="2600" dirty="0" smtClean="0">
              <a:latin typeface="Calibri" charset="0"/>
            </a:endParaRPr>
          </a:p>
          <a:p>
            <a:pPr lvl="2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Disease (OE)</a:t>
            </a:r>
            <a:endParaRPr lang="en-US" sz="2600" dirty="0" smtClean="0">
              <a:latin typeface="Calibri" charset="0"/>
            </a:endParaRP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Explanatory variables </a:t>
            </a:r>
          </a:p>
          <a:p>
            <a:pPr lvl="2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</a:t>
            </a:r>
            <a:r>
              <a:rPr lang="en-US" sz="2600" dirty="0" smtClean="0">
                <a:latin typeface="Calibri" charset="0"/>
              </a:rPr>
              <a:t>Commercial producers (USDA permits)</a:t>
            </a:r>
          </a:p>
          <a:p>
            <a:pPr lvl="2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Annual sales of producers</a:t>
            </a:r>
            <a:endParaRPr lang="en-US" sz="2400" dirty="0" smtClean="0">
              <a:latin typeface="Calibri" charset="0"/>
            </a:endParaRPr>
          </a:p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400" dirty="0" smtClean="0">
                <a:latin typeface="Calibri" charset="0"/>
              </a:rPr>
              <a:t> Result highlights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400" dirty="0" smtClean="0">
                <a:latin typeface="Calibri" charset="0"/>
              </a:rPr>
              <a:t> Long-term trends of OE (tied to growth in industry?)</a:t>
            </a:r>
          </a:p>
          <a:p>
            <a:pPr>
              <a:buClr>
                <a:schemeClr val="accent1"/>
              </a:buClr>
              <a:buSzPct val="110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Planned manuscript</a:t>
            </a:r>
          </a:p>
          <a:p>
            <a:pPr lvl="1">
              <a:buClr>
                <a:schemeClr val="accent2"/>
              </a:buClr>
              <a:buSzPct val="85000"/>
              <a:buFont typeface="Wingdings" charset="2"/>
              <a:buChar char="§"/>
            </a:pPr>
            <a:r>
              <a:rPr lang="en-US" sz="2600" dirty="0" smtClean="0">
                <a:latin typeface="Calibri" charset="0"/>
              </a:rPr>
              <a:t> Stand-alone </a:t>
            </a:r>
            <a:r>
              <a:rPr lang="en-US" sz="2600" dirty="0" smtClean="0">
                <a:latin typeface="Calibri" charset="0"/>
              </a:rPr>
              <a:t>review paper (idea-rich, data-poor)</a:t>
            </a:r>
            <a:endParaRPr lang="en-US" sz="2600" dirty="0" smtClean="0">
              <a:latin typeface="Calibri" charset="0"/>
            </a:endParaRPr>
          </a:p>
          <a:p>
            <a:pPr lvl="1">
              <a:buClr>
                <a:schemeClr val="accent1"/>
              </a:buClr>
              <a:buSzPct val="110000"/>
              <a:buFont typeface="Wingdings" charset="2"/>
              <a:buChar char="§"/>
            </a:pPr>
            <a:endParaRPr lang="en-US" sz="2400" dirty="0" smtClean="0">
              <a:latin typeface="Calibri" charset="0"/>
            </a:endParaRPr>
          </a:p>
          <a:p>
            <a:pPr lvl="1">
              <a:buClr>
                <a:schemeClr val="accent1"/>
              </a:buClr>
              <a:buSzPct val="110000"/>
            </a:pPr>
            <a:endParaRPr lang="en-US" sz="2400" dirty="0" smtClean="0">
              <a:latin typeface="Calibri" charset="0"/>
            </a:endParaRPr>
          </a:p>
          <a:p>
            <a:pPr lvl="2">
              <a:buClr>
                <a:schemeClr val="accent2"/>
              </a:buClr>
              <a:buSzPct val="85000"/>
              <a:buFont typeface="Wingdings" charset="2"/>
              <a:buChar char="§"/>
            </a:pPr>
            <a:endParaRPr lang="en-US" sz="2600" dirty="0" smtClean="0">
              <a:latin typeface="Calibri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5755" y="544725"/>
            <a:ext cx="3623733" cy="253661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ＭＳ Ｐゴシック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ＭＳ Ｐゴシック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Median.thmx</Template>
  <TotalTime>87</TotalTime>
  <Words>438</Words>
  <Application>Microsoft Macintosh PowerPoint</Application>
  <PresentationFormat>On-screen Show (4:3)</PresentationFormat>
  <Paragraphs>80</Paragraphs>
  <Slides>8</Slides>
  <Notes>8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Median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University of Georgia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Beck</dc:creator>
  <cp:lastModifiedBy>Beck</cp:lastModifiedBy>
  <cp:revision>2</cp:revision>
  <dcterms:created xsi:type="dcterms:W3CDTF">2010-04-11T17:43:54Z</dcterms:created>
  <dcterms:modified xsi:type="dcterms:W3CDTF">2010-04-11T19:11:38Z</dcterms:modified>
</cp:coreProperties>
</file>