
<file path=[Content_Types].xml><?xml version="1.0" encoding="utf-8"?>
<Types xmlns="http://schemas.openxmlformats.org/package/2006/content-types"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Layouts/slideLayout4.xml" ContentType="application/vnd.openxmlformats-officedocument.presentationml.slideLayout+xml"/>
  <Override PartName="/ppt/notesSlides/notesSlide5.xml" ContentType="application/vnd.openxmlformats-officedocument.presentationml.notesSlide+xml"/>
  <Override PartName="/ppt/slideLayouts/slideLayout2.xml" ContentType="application/vnd.openxmlformats-officedocument.presentationml.slideLayout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6.xml" ContentType="application/vnd.openxmlformats-officedocument.presentationml.slideLayout+xml"/>
  <Override PartName="/ppt/presentation.xml" ContentType="application/vnd.openxmlformats-officedocument.presentationml.presentation.main+xml"/>
  <Override PartName="/docProps/app.xml" ContentType="application/vnd.openxmlformats-officedocument.extended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presProps.xml" ContentType="application/vnd.openxmlformats-officedocument.presentationml.presProps+xml"/>
  <Default Extension="jpeg" ContentType="image/jpeg"/>
  <Override PartName="/ppt/slideLayouts/slideLayout5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Default Extension="png" ContentType="image/png"/>
  <Override PartName="/ppt/notesMasters/notesMaster1.xml" ContentType="application/vnd.openxmlformats-officedocument.presentationml.notesMaster+xml"/>
  <Override PartName="/ppt/slides/slide1.xml" ContentType="application/vnd.openxmlformats-officedocument.presentationml.slide+xml"/>
  <Override PartName="/ppt/tableStyles.xml" ContentType="application/vnd.openxmlformats-officedocument.presentationml.tableStyles+xml"/>
  <Default Extension="xml" ContentType="application/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Masters/slideMaster1.xml" ContentType="application/vnd.openxmlformats-officedocument.presentationml.slideMaster+xml"/>
  <Override PartName="/ppt/viewProps.xml" ContentType="application/vnd.openxmlformats-officedocument.presentationml.viewProps+xml"/>
  <Override PartName="/ppt/notesSlides/notesSlide3.xml" ContentType="application/vnd.openxmlformats-officedocument.presentationml.notesSlide+xml"/>
  <Default Extension="bin" ContentType="application/vnd.openxmlformats-officedocument.presentationml.printerSettings"/>
  <Override PartName="/ppt/notesSlides/notesSlide4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Default Extension="rels" ContentType="application/vnd.openxmlformats-package.relationships+xml"/>
  <Override PartName="/ppt/slides/slide6.xml" ContentType="application/vnd.openxmlformats-officedocument.presentationml.slide+xml"/>
  <Override PartName="/ppt/notesSlides/notesSlide6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Relationship Id="rId3" Type="http://schemas.openxmlformats.org/package/2006/relationships/metadata/core-properties" Target="docProps/core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saveSubsetFonts="1" autoCompressPictures="0">
  <p:sldMasterIdLst>
    <p:sldMasterId id="2147483687" r:id="rId1"/>
  </p:sldMasterIdLst>
  <p:notesMasterIdLst>
    <p:notesMasterId r:id="rId10"/>
  </p:notesMasterIdLst>
  <p:sldIdLst>
    <p:sldId id="260" r:id="rId2"/>
    <p:sldId id="261" r:id="rId3"/>
    <p:sldId id="262" r:id="rId4"/>
    <p:sldId id="263" r:id="rId5"/>
    <p:sldId id="264" r:id="rId6"/>
    <p:sldId id="268" r:id="rId7"/>
    <p:sldId id="269" r:id="rId8"/>
    <p:sldId id="270" r:id="rId9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normalViewPr>
    <p:restoredLeft sz="15620"/>
    <p:restoredTop sz="94660"/>
  </p:normalViewPr>
  <p:slideViewPr>
    <p:cSldViewPr snapToGrid="0" snapToObjects="1">
      <p:cViewPr varScale="1">
        <p:scale>
          <a:sx n="75" d="100"/>
          <a:sy n="75" d="100"/>
        </p:scale>
        <p:origin x="-152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14" Type="http://schemas.openxmlformats.org/officeDocument/2006/relationships/theme" Target="theme/theme1.xml"/><Relationship Id="rId4" Type="http://schemas.openxmlformats.org/officeDocument/2006/relationships/slide" Target="slides/slide3.xml"/><Relationship Id="rId7" Type="http://schemas.openxmlformats.org/officeDocument/2006/relationships/slide" Target="slides/slide6.xml"/><Relationship Id="rId11" Type="http://schemas.openxmlformats.org/officeDocument/2006/relationships/printerSettings" Target="printerSettings/printerSettings1.bin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10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9" Type="http://schemas.openxmlformats.org/officeDocument/2006/relationships/slide" Target="slides/slide8.xml"/><Relationship Id="rId3" Type="http://schemas.openxmlformats.org/officeDocument/2006/relationships/slide" Target="slides/slide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E8E0D75-DFB3-EC4B-B156-5B414A35704F}" type="datetimeFigureOut">
              <a:rPr lang="en-US" smtClean="0"/>
              <a:pPr/>
              <a:t>4/12/10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EDC0A2D-820C-0744-88D4-58F13C4AA683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6387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dirty="0" smtClean="0">
              <a:ea typeface="ＭＳ Ｐゴシック" charset="-128"/>
              <a:cs typeface="ＭＳ Ｐゴシック" charset="-128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9746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59747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dirty="0" smtClean="0">
              <a:ea typeface="ＭＳ Ｐゴシック" charset="-128"/>
              <a:cs typeface="ＭＳ Ｐゴシック" charset="-128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9746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59747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dirty="0" smtClean="0">
              <a:ea typeface="ＭＳ Ｐゴシック" charset="-128"/>
              <a:cs typeface="ＭＳ Ｐゴシック" charset="-128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9746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59747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dirty="0" smtClean="0">
              <a:ea typeface="ＭＳ Ｐゴシック" charset="-128"/>
              <a:cs typeface="ＭＳ Ｐゴシック" charset="-128"/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9746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59747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dirty="0" smtClean="0">
              <a:ea typeface="ＭＳ Ｐゴシック" charset="-128"/>
              <a:cs typeface="ＭＳ Ｐゴシック" charset="-128"/>
            </a:endParaRP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9746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59747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dirty="0" smtClean="0">
              <a:ea typeface="ＭＳ Ｐゴシック" charset="-128"/>
              <a:cs typeface="ＭＳ Ｐゴシック" charset="-128"/>
            </a:endParaRP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9746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59747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dirty="0" smtClean="0">
              <a:ea typeface="ＭＳ Ｐゴシック" charset="-128"/>
              <a:cs typeface="ＭＳ Ｐゴシック" charset="-128"/>
            </a:endParaRP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9746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59747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dirty="0" smtClean="0">
              <a:ea typeface="ＭＳ Ｐゴシック" charset="-128"/>
              <a:cs typeface="ＭＳ Ｐゴシック" charset="-128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457200" y="3699804"/>
            <a:ext cx="8305800" cy="1143000"/>
          </a:xfrm>
        </p:spPr>
        <p:txBody>
          <a:bodyPr>
            <a:noAutofit/>
          </a:bodyPr>
          <a:lstStyle>
            <a:lvl1pPr marL="0" indent="0" algn="ctr">
              <a:buNone/>
              <a:defRPr sz="2200" spc="10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28" name="Title 27"/>
          <p:cNvSpPr>
            <a:spLocks noGrp="1"/>
          </p:cNvSpPr>
          <p:nvPr>
            <p:ph type="ctrTitle"/>
          </p:nvPr>
        </p:nvSpPr>
        <p:spPr>
          <a:xfrm>
            <a:off x="457200" y="1433732"/>
            <a:ext cx="8305800" cy="1981200"/>
          </a:xfrm>
          <a:ln w="6350" cap="rnd">
            <a:noFill/>
          </a:ln>
        </p:spPr>
        <p:txBody>
          <a:bodyPr anchor="b" anchorCtr="0">
            <a:noAutofit/>
          </a:bodyPr>
          <a:lstStyle>
            <a:lvl1pPr algn="ctr">
              <a:defRPr lang="en-US" sz="4800" b="0" dirty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50800" dist="25400" dir="13500000">
                    <a:srgbClr val="000000">
                      <a:alpha val="70000"/>
                    </a:srgbClr>
                  </a:innerShdw>
                </a:effectLst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cxnSp>
        <p:nvCxnSpPr>
          <p:cNvPr id="8" name="Straight Connector 7"/>
          <p:cNvCxnSpPr/>
          <p:nvPr/>
        </p:nvCxnSpPr>
        <p:spPr>
          <a:xfrm>
            <a:off x="1463626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>
            <a:off x="4708574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Oval 13"/>
          <p:cNvSpPr/>
          <p:nvPr/>
        </p:nvSpPr>
        <p:spPr>
          <a:xfrm>
            <a:off x="4540348" y="3526302"/>
            <a:ext cx="45720" cy="45720"/>
          </a:xfrm>
          <a:prstGeom prst="ellipse">
            <a:avLst/>
          </a:prstGeom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2">
            <a:schemeClr val="accent2"/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Date Placeholder 1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3189B3-3FC9-264D-8017-98634CFCEA22}" type="datetimeFigureOut">
              <a:rPr lang="en-US" smtClean="0"/>
              <a:pPr/>
              <a:t>4/12/10</a:t>
            </a:fld>
            <a:endParaRPr lang="en-US"/>
          </a:p>
        </p:txBody>
      </p:sp>
      <p:sp>
        <p:nvSpPr>
          <p:cNvPr id="16" name="Slide Number Placeholder 1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8C6548E6-9460-1D4B-9F0E-866BA571665F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Content Placeholder 8"/>
          <p:cNvSpPr>
            <a:spLocks noGrp="1"/>
          </p:cNvSpPr>
          <p:nvPr>
            <p:ph idx="1"/>
          </p:nvPr>
        </p:nvSpPr>
        <p:spPr>
          <a:xfrm>
            <a:off x="457200" y="1524000"/>
            <a:ext cx="8229600" cy="45720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203189B3-3FC9-264D-8017-98634CFCEA22}" type="datetimeFigureOut">
              <a:rPr lang="en-US" smtClean="0"/>
              <a:pPr/>
              <a:t>4/12/10</a:t>
            </a:fld>
            <a:endParaRPr lang="en-US"/>
          </a:p>
        </p:txBody>
      </p:sp>
      <p:sp>
        <p:nvSpPr>
          <p:cNvPr id="15" name="Slide Number Placeholder 14"/>
          <p:cNvSpPr>
            <a:spLocks noGrp="1"/>
          </p:cNvSpPr>
          <p:nvPr>
            <p:ph type="sldNum" sz="quarter" idx="15"/>
          </p:nvPr>
        </p:nvSpPr>
        <p:spPr/>
        <p:txBody>
          <a:bodyPr/>
          <a:lstStyle>
            <a:lvl1pPr algn="ctr">
              <a:defRPr/>
            </a:lvl1pPr>
          </a:lstStyle>
          <a:p>
            <a:fld id="{8C6548E6-9460-1D4B-9F0E-866BA571665F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6" name="Footer Placeholder 15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7" name="Title 16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3189B3-3FC9-264D-8017-98634CFCEA22}" type="datetimeFigureOut">
              <a:rPr lang="en-US" smtClean="0"/>
              <a:pPr/>
              <a:t>4/12/10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6548E6-9460-1D4B-9F0E-866BA571665F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3505200"/>
            <a:ext cx="7924800" cy="1371600"/>
          </a:xfrm>
        </p:spPr>
        <p:txBody>
          <a:bodyPr>
            <a:noAutofit/>
          </a:bodyPr>
          <a:lstStyle>
            <a:lvl1pPr algn="l" rtl="0">
              <a:spcBef>
                <a:spcPct val="0"/>
              </a:spcBef>
              <a:buNone/>
              <a:defRPr lang="en-US" sz="4800" b="0" dirty="0">
                <a:ln w="3200">
                  <a:solidFill>
                    <a:schemeClr val="bg2">
                      <a:shade val="2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38100" dist="25400" dir="13500000">
                    <a:prstClr val="black">
                      <a:alpha val="70000"/>
                    </a:prstClr>
                  </a:innerShdw>
                </a:effectLst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4958864"/>
            <a:ext cx="7924800" cy="984736"/>
          </a:xfrm>
        </p:spPr>
        <p:txBody>
          <a:bodyPr anchor="t"/>
          <a:lstStyle>
            <a:lvl1pPr marL="0" indent="0">
              <a:buNone/>
              <a:defRPr sz="2000" spc="10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cxnSp>
        <p:nvCxnSpPr>
          <p:cNvPr id="7" name="Straight Connector 6"/>
          <p:cNvCxnSpPr/>
          <p:nvPr/>
        </p:nvCxnSpPr>
        <p:spPr>
          <a:xfrm>
            <a:off x="685800" y="4916992"/>
            <a:ext cx="7924800" cy="4301"/>
          </a:xfrm>
          <a:prstGeom prst="line">
            <a:avLst/>
          </a:prstGeom>
          <a:noFill/>
          <a:ln w="9525" cap="flat" cmpd="sng" algn="ctr">
            <a:solidFill>
              <a:srgbClr val="E9E9E8"/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3189B3-3FC9-264D-8017-98634CFCEA22}" type="datetimeFigureOut">
              <a:rPr lang="en-US" smtClean="0"/>
              <a:pPr/>
              <a:t>4/12/10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6548E6-9460-1D4B-9F0E-866BA571665F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1" name="Content Placeholder 10"/>
          <p:cNvSpPr>
            <a:spLocks noGrp="1"/>
          </p:cNvSpPr>
          <p:nvPr>
            <p:ph sz="half" idx="1"/>
          </p:nvPr>
        </p:nvSpPr>
        <p:spPr>
          <a:xfrm>
            <a:off x="457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3" name="Content Placeholder 12"/>
          <p:cNvSpPr>
            <a:spLocks noGrp="1"/>
          </p:cNvSpPr>
          <p:nvPr>
            <p:ph sz="half" idx="2"/>
          </p:nvPr>
        </p:nvSpPr>
        <p:spPr>
          <a:xfrm>
            <a:off x="4648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6548E6-9460-1D4B-9F0E-866BA571665F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3189B3-3FC9-264D-8017-98634CFCEA22}" type="datetimeFigureOut">
              <a:rPr lang="en-US" smtClean="0"/>
              <a:pPr/>
              <a:t>4/12/10</a:t>
            </a:fld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  <a:sp3d prstMaterial="flat"/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32" name="Content Placeholder 31"/>
          <p:cNvSpPr>
            <a:spLocks noGrp="1"/>
          </p:cNvSpPr>
          <p:nvPr>
            <p:ph sz="half" idx="2"/>
          </p:nvPr>
        </p:nvSpPr>
        <p:spPr>
          <a:xfrm>
            <a:off x="457200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34" name="Content Placeholder 33"/>
          <p:cNvSpPr>
            <a:spLocks noGrp="1"/>
          </p:cNvSpPr>
          <p:nvPr>
            <p:ph sz="quarter" idx="4"/>
          </p:nvPr>
        </p:nvSpPr>
        <p:spPr>
          <a:xfrm>
            <a:off x="4649788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55448"/>
            <a:ext cx="82296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2" name="Text Placeholder 11"/>
          <p:cNvSpPr>
            <a:spLocks noGrp="1"/>
          </p:cNvSpPr>
          <p:nvPr>
            <p:ph type="body" idx="3"/>
          </p:nvPr>
        </p:nvSpPr>
        <p:spPr>
          <a:xfrm>
            <a:off x="4648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 baseline="0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cxnSp>
        <p:nvCxnSpPr>
          <p:cNvPr id="10" name="Straight Connector 9"/>
          <p:cNvCxnSpPr/>
          <p:nvPr/>
        </p:nvCxnSpPr>
        <p:spPr>
          <a:xfrm>
            <a:off x="562945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>
            <a:off x="4754880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3189B3-3FC9-264D-8017-98634CFCEA22}" type="datetimeFigureOut">
              <a:rPr lang="en-US" smtClean="0"/>
              <a:pPr/>
              <a:t>4/12/10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6548E6-9460-1D4B-9F0E-866BA571665F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3189B3-3FC9-264D-8017-98634CFCEA22}" type="datetimeFigureOut">
              <a:rPr lang="en-US" smtClean="0"/>
              <a:pPr/>
              <a:t>4/12/10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6548E6-9460-1D4B-9F0E-866BA571665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Content Placeholder 28"/>
          <p:cNvSpPr>
            <a:spLocks noGrp="1"/>
          </p:cNvSpPr>
          <p:nvPr>
            <p:ph sz="quarter" idx="1"/>
          </p:nvPr>
        </p:nvSpPr>
        <p:spPr>
          <a:xfrm>
            <a:off x="457200" y="457200"/>
            <a:ext cx="6248400" cy="57150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781800" y="1600200"/>
            <a:ext cx="1984248" cy="3733800"/>
          </a:xfrm>
        </p:spPr>
        <p:txBody>
          <a:bodyPr tIns="45720" bIns="45720"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None/>
              <a:defRPr sz="1600">
                <a:solidFill>
                  <a:schemeClr val="tx2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31" name="Title 30"/>
          <p:cNvSpPr>
            <a:spLocks noGrp="1"/>
          </p:cNvSpPr>
          <p:nvPr>
            <p:ph type="title"/>
          </p:nvPr>
        </p:nvSpPr>
        <p:spPr>
          <a:xfrm>
            <a:off x="6781800" y="457200"/>
            <a:ext cx="19812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203189B3-3FC9-264D-8017-98634CFCEA22}" type="datetimeFigureOut">
              <a:rPr lang="en-US" smtClean="0"/>
              <a:pPr/>
              <a:t>4/12/10</a:t>
            </a:fld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8C6548E6-9460-1D4B-9F0E-866BA571665F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29400" y="457200"/>
            <a:ext cx="20574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57200" y="457200"/>
            <a:ext cx="6019800" cy="5562600"/>
          </a:xfrm>
          <a:solidFill>
            <a:schemeClr val="tx2">
              <a:tint val="40000"/>
            </a:schemeClr>
          </a:solidFill>
          <a:effectLst>
            <a:outerShdw blurRad="88900" sx="103000" sy="103000" algn="ctr" rotWithShape="0">
              <a:prstClr val="black">
                <a:alpha val="32000"/>
              </a:prstClr>
            </a:outerShdw>
            <a:softEdge rad="127000"/>
          </a:effectLst>
        </p:spPr>
        <p:txBody>
          <a:bodyPr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</a:lstStyle>
          <a:p>
            <a:r>
              <a:rPr kumimoji="0" lang="en-US" smtClean="0"/>
              <a:t>Click icon to add picture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629400" y="1600200"/>
            <a:ext cx="2057400" cy="4419600"/>
          </a:xfrm>
        </p:spPr>
        <p:txBody>
          <a:bodyPr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FontTx/>
              <a:buNone/>
              <a:defRPr sz="1600" b="0">
                <a:solidFill>
                  <a:schemeClr val="tx2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3189B3-3FC9-264D-8017-98634CFCEA22}" type="datetimeFigureOut">
              <a:rPr lang="en-US" smtClean="0"/>
              <a:pPr/>
              <a:t>4/12/10</a:t>
            </a:fld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8C6548E6-9460-1D4B-9F0E-866BA571665F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3189B3-3FC9-264D-8017-98634CFCEA22}" type="datetimeFigureOut">
              <a:rPr lang="en-US" smtClean="0"/>
              <a:pPr/>
              <a:t>4/12/10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6548E6-9460-1D4B-9F0E-866BA571665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3189B3-3FC9-264D-8017-98634CFCEA22}" type="datetimeFigureOut">
              <a:rPr lang="en-US" smtClean="0"/>
              <a:pPr/>
              <a:t>4/12/10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6548E6-9460-1D4B-9F0E-866BA571665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4" Type="http://schemas.openxmlformats.org/officeDocument/2006/relationships/slideLayout" Target="../slideLayouts/slideLayout4.xml"/><Relationship Id="rId10" Type="http://schemas.openxmlformats.org/officeDocument/2006/relationships/slideLayout" Target="../slideLayouts/slideLayout10.xml"/><Relationship Id="rId5" Type="http://schemas.openxmlformats.org/officeDocument/2006/relationships/slideLayout" Target="../slideLayouts/slideLayout5.xml"/><Relationship Id="rId7" Type="http://schemas.openxmlformats.org/officeDocument/2006/relationships/slideLayout" Target="../slideLayouts/slideLayout7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9" Type="http://schemas.openxmlformats.org/officeDocument/2006/relationships/slideLayout" Target="../slideLayouts/slideLayout9.xml"/><Relationship Id="rId3" Type="http://schemas.openxmlformats.org/officeDocument/2006/relationships/slideLayout" Target="../slideLayouts/slideLayout3.xml"/><Relationship Id="rId6" Type="http://schemas.openxmlformats.org/officeDocument/2006/relationships/slideLayout" Target="../slideLayouts/slideLayout6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 Placeholder 8"/>
          <p:cNvSpPr>
            <a:spLocks noGrp="1"/>
          </p:cNvSpPr>
          <p:nvPr>
            <p:ph type="body" idx="1"/>
          </p:nvPr>
        </p:nvSpPr>
        <p:spPr>
          <a:xfrm>
            <a:off x="457200" y="1447800"/>
            <a:ext cx="8229600" cy="46783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24" name="Date Placeholder 23"/>
          <p:cNvSpPr>
            <a:spLocks noGrp="1"/>
          </p:cNvSpPr>
          <p:nvPr>
            <p:ph type="dt" sz="half" idx="2"/>
          </p:nvPr>
        </p:nvSpPr>
        <p:spPr>
          <a:xfrm>
            <a:off x="5791200" y="6203667"/>
            <a:ext cx="2590800" cy="384048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203189B3-3FC9-264D-8017-98634CFCEA22}" type="datetimeFigureOut">
              <a:rPr lang="en-US" smtClean="0"/>
              <a:pPr/>
              <a:t>4/12/10</a:t>
            </a:fld>
            <a:endParaRPr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3"/>
          </p:nvPr>
        </p:nvSpPr>
        <p:spPr>
          <a:xfrm>
            <a:off x="2133600" y="6203667"/>
            <a:ext cx="358140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4"/>
          </p:nvPr>
        </p:nvSpPr>
        <p:spPr>
          <a:xfrm>
            <a:off x="8410575" y="6181531"/>
            <a:ext cx="609600" cy="457200"/>
          </a:xfrm>
          <a:prstGeom prst="rect">
            <a:avLst/>
          </a:prstGeom>
          <a:noFill/>
        </p:spPr>
        <p:txBody>
          <a:bodyPr vert="horz" lIns="0" tIns="0" rIns="0" bIns="0" anchor="ctr" anchorCtr="0">
            <a:noAutofit/>
          </a:bodyPr>
          <a:lstStyle>
            <a:lvl1pPr algn="ctr" eaLnBrk="1" latinLnBrk="0" hangingPunct="1">
              <a:defRPr kumimoji="0" sz="1600" baseline="0">
                <a:solidFill>
                  <a:schemeClr val="tx2"/>
                </a:solidFill>
              </a:defRPr>
            </a:lvl1pPr>
          </a:lstStyle>
          <a:p>
            <a:fld id="{8C6548E6-9460-1D4B-9F0E-866BA571665F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5" name="Title Placeholder 4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219200"/>
          </a:xfrm>
          <a:prstGeom prst="rect">
            <a:avLst/>
          </a:prstGeom>
          <a:ln w="6350" cap="rnd">
            <a:noFill/>
          </a:ln>
        </p:spPr>
        <p:txBody>
          <a:bodyPr vert="horz" anchor="b" anchorCtr="0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88" r:id="rId1"/>
    <p:sldLayoutId id="2147483689" r:id="rId2"/>
    <p:sldLayoutId id="2147483690" r:id="rId3"/>
    <p:sldLayoutId id="2147483691" r:id="rId4"/>
    <p:sldLayoutId id="2147483692" r:id="rId5"/>
    <p:sldLayoutId id="2147483693" r:id="rId6"/>
    <p:sldLayoutId id="2147483694" r:id="rId7"/>
    <p:sldLayoutId id="2147483695" r:id="rId8"/>
    <p:sldLayoutId id="2147483696" r:id="rId9"/>
    <p:sldLayoutId id="2147483697" r:id="rId10"/>
    <p:sldLayoutId id="2147483698" r:id="rId11"/>
  </p:sldLayoutIdLst>
  <p:txStyles>
    <p:titleStyle>
      <a:lvl1pPr algn="l" rtl="0" eaLnBrk="1" latinLnBrk="0" hangingPunct="1">
        <a:spcBef>
          <a:spcPct val="0"/>
        </a:spcBef>
        <a:buNone/>
        <a:defRPr kumimoji="0" lang="en-US" sz="4200" b="0" kern="1200" spc="-100" baseline="0" dirty="0">
          <a:ln w="3200">
            <a:solidFill>
              <a:schemeClr val="bg2">
                <a:shade val="75000"/>
                <a:alpha val="25000"/>
              </a:schemeClr>
            </a:solidFill>
            <a:prstDash val="solid"/>
            <a:round/>
          </a:ln>
          <a:solidFill>
            <a:srgbClr val="F9F9F9"/>
          </a:solidFill>
          <a:effectLst>
            <a:innerShdw blurRad="50800" dist="25400" dir="13500000">
              <a:prstClr val="black">
                <a:alpha val="70000"/>
              </a:prstClr>
            </a:innerShdw>
          </a:effectLst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2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/>
        <a:buChar char="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2pPr>
      <a:lvl3pPr marL="1005840" indent="-228600" algn="l" rtl="0" eaLnBrk="1" latinLnBrk="0" hangingPunct="1">
        <a:spcBef>
          <a:spcPts val="300"/>
        </a:spcBef>
        <a:buClr>
          <a:schemeClr val="accent2">
            <a:shade val="50000"/>
          </a:schemeClr>
        </a:buClr>
        <a:buSzPct val="85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4" Type="http://schemas.openxmlformats.org/officeDocument/2006/relationships/image" Target="../media/image4.jpeg"/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3.jpeg"/><Relationship Id="rId5" Type="http://schemas.openxmlformats.org/officeDocument/2006/relationships/image" Target="../media/image5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3" Type="http://schemas.openxmlformats.org/officeDocument/2006/relationships/image" Target="../media/image6.pn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3" Type="http://schemas.openxmlformats.org/officeDocument/2006/relationships/image" Target="../media/image7.pn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3" Type="http://schemas.openxmlformats.org/officeDocument/2006/relationships/image" Target="../media/image5.pn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3" Type="http://schemas.openxmlformats.org/officeDocument/2006/relationships/image" Target="../media/image8.jpe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3" Type="http://schemas.openxmlformats.org/officeDocument/2006/relationships/image" Target="../media/image9.pn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3" Type="http://schemas.openxmlformats.org/officeDocument/2006/relationships/image" Target="../media/image10.pn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ext Placeholder 11"/>
          <p:cNvSpPr>
            <a:spLocks noGrp="1"/>
          </p:cNvSpPr>
          <p:nvPr>
            <p:ph type="body" idx="1"/>
          </p:nvPr>
        </p:nvSpPr>
        <p:spPr>
          <a:xfrm>
            <a:off x="1066800" y="5334000"/>
            <a:ext cx="7123113" cy="1981200"/>
          </a:xfrm>
        </p:spPr>
        <p:txBody>
          <a:bodyPr/>
          <a:lstStyle/>
          <a:p>
            <a:pPr algn="ctr" eaLnBrk="1" hangingPunct="1"/>
            <a:r>
              <a:rPr lang="en-US" sz="3000" dirty="0" smtClean="0">
                <a:solidFill>
                  <a:schemeClr val="tx1"/>
                </a:solidFill>
                <a:latin typeface="Calibri" charset="0"/>
                <a:ea typeface="ＭＳ Ｐゴシック" charset="-128"/>
                <a:cs typeface="ＭＳ Ｐゴシック" charset="-128"/>
              </a:rPr>
              <a:t>Sonia Altizer, Becky </a:t>
            </a:r>
            <a:r>
              <a:rPr lang="en-US" sz="3000" dirty="0" err="1" smtClean="0">
                <a:solidFill>
                  <a:schemeClr val="tx1"/>
                </a:solidFill>
                <a:latin typeface="Calibri" charset="0"/>
                <a:ea typeface="ＭＳ Ｐゴシック" charset="-128"/>
                <a:cs typeface="ＭＳ Ｐゴシック" charset="-128"/>
              </a:rPr>
              <a:t>Bartel</a:t>
            </a:r>
            <a:r>
              <a:rPr lang="en-US" sz="3000" dirty="0" smtClean="0">
                <a:solidFill>
                  <a:schemeClr val="tx1"/>
                </a:solidFill>
                <a:latin typeface="Calibri" charset="0"/>
                <a:ea typeface="ＭＳ Ｐゴシック" charset="-128"/>
                <a:cs typeface="ＭＳ Ｐゴシック" charset="-128"/>
              </a:rPr>
              <a:t>,</a:t>
            </a:r>
            <a:r>
              <a:rPr lang="en-US" sz="3000" dirty="0" smtClean="0">
                <a:solidFill>
                  <a:schemeClr val="tx1"/>
                </a:solidFill>
                <a:latin typeface="Calibri" charset="0"/>
                <a:ea typeface="ＭＳ Ｐゴシック" charset="-128"/>
                <a:cs typeface="ＭＳ Ｐゴシック" charset="-128"/>
              </a:rPr>
              <a:t> Dennis Frey, </a:t>
            </a:r>
            <a:r>
              <a:rPr lang="en-US" sz="3000" dirty="0" smtClean="0">
                <a:solidFill>
                  <a:schemeClr val="tx1"/>
                </a:solidFill>
                <a:latin typeface="Calibri" charset="0"/>
                <a:ea typeface="ＭＳ Ｐゴシック" charset="-128"/>
                <a:cs typeface="ＭＳ Ｐゴシック" charset="-128"/>
              </a:rPr>
              <a:t>&amp;</a:t>
            </a:r>
            <a:r>
              <a:rPr lang="en-US" sz="3000" dirty="0" smtClean="0">
                <a:solidFill>
                  <a:schemeClr val="tx1"/>
                </a:solidFill>
                <a:latin typeface="Calibri" charset="0"/>
                <a:ea typeface="ＭＳ Ｐゴシック" charset="-128"/>
                <a:cs typeface="ＭＳ Ｐゴシック" charset="-128"/>
              </a:rPr>
              <a:t> Karen </a:t>
            </a:r>
            <a:r>
              <a:rPr lang="en-US" sz="3000" dirty="0" err="1" smtClean="0">
                <a:solidFill>
                  <a:schemeClr val="tx1"/>
                </a:solidFill>
                <a:latin typeface="Calibri" charset="0"/>
                <a:ea typeface="ＭＳ Ｐゴシック" charset="-128"/>
                <a:cs typeface="ＭＳ Ｐゴシック" charset="-128"/>
              </a:rPr>
              <a:t>Oberhauser</a:t>
            </a:r>
            <a:endParaRPr lang="en-US" sz="3000" dirty="0" smtClean="0">
              <a:solidFill>
                <a:schemeClr val="tx1"/>
              </a:solidFill>
              <a:latin typeface="Calibri" charset="0"/>
              <a:ea typeface="ＭＳ Ｐゴシック" charset="-128"/>
              <a:cs typeface="ＭＳ Ｐゴシック" charset="-128"/>
            </a:endParaRPr>
          </a:p>
        </p:txBody>
      </p:sp>
      <p:sp>
        <p:nvSpPr>
          <p:cNvPr id="15363" name="Text Placeholder 11"/>
          <p:cNvSpPr txBox="1">
            <a:spLocks/>
          </p:cNvSpPr>
          <p:nvPr/>
        </p:nvSpPr>
        <p:spPr bwMode="auto">
          <a:xfrm>
            <a:off x="0" y="799032"/>
            <a:ext cx="9144000" cy="1673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pPr algn="ctr" defTabSz="914400">
              <a:spcBef>
                <a:spcPts val="100"/>
              </a:spcBef>
              <a:buClr>
                <a:schemeClr val="accent2"/>
              </a:buClr>
              <a:buSzPct val="60000"/>
            </a:pPr>
            <a:r>
              <a:rPr lang="en-US" sz="3400" dirty="0" smtClean="0">
                <a:latin typeface="Calibri" charset="0"/>
              </a:rPr>
              <a:t>Natural enemies of monarch butterflies</a:t>
            </a:r>
            <a:endParaRPr lang="en-US" sz="3400" dirty="0">
              <a:latin typeface="Calibri" charset="0"/>
            </a:endParaRPr>
          </a:p>
        </p:txBody>
      </p:sp>
      <p:pic>
        <p:nvPicPr>
          <p:cNvPr id="7" name="Picture 17" descr="Image_0153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435600" y="1893907"/>
            <a:ext cx="2790444" cy="2432304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pic>
        <p:nvPicPr>
          <p:cNvPr id="8" name="Picture 7" descr="Untitled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66800" y="1893907"/>
            <a:ext cx="2847226" cy="2432304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606797" y="1896534"/>
            <a:ext cx="1947333" cy="2434166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8722" name="TextBox 10"/>
          <p:cNvSpPr txBox="1">
            <a:spLocks noChangeArrowheads="1"/>
          </p:cNvSpPr>
          <p:nvPr/>
        </p:nvSpPr>
        <p:spPr bwMode="auto">
          <a:xfrm>
            <a:off x="-1828800" y="3081338"/>
            <a:ext cx="184150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prstTxWarp prst="textNoShape">
              <a:avLst/>
            </a:prstTxWarp>
            <a:spAutoFit/>
          </a:bodyPr>
          <a:lstStyle/>
          <a:p>
            <a:endParaRPr lang="en-US">
              <a:latin typeface="Tw Cen MT" charset="-18"/>
            </a:endParaRPr>
          </a:p>
        </p:txBody>
      </p:sp>
      <p:sp>
        <p:nvSpPr>
          <p:cNvPr id="158723" name="Rectangle 3"/>
          <p:cNvSpPr txBox="1">
            <a:spLocks noChangeArrowheads="1"/>
          </p:cNvSpPr>
          <p:nvPr/>
        </p:nvSpPr>
        <p:spPr bwMode="auto">
          <a:xfrm>
            <a:off x="446088" y="304800"/>
            <a:ext cx="81534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prstTxWarp prst="textNoShape">
              <a:avLst/>
            </a:prstTxWarp>
          </a:bodyPr>
          <a:lstStyle/>
          <a:p>
            <a:pPr marL="24161750" indent="-24161750" defTabSz="914400">
              <a:lnSpc>
                <a:spcPct val="90000"/>
              </a:lnSpc>
            </a:pPr>
            <a:r>
              <a:rPr lang="en-US" sz="4000" dirty="0" smtClean="0">
                <a:latin typeface="Calibri" charset="0"/>
              </a:rPr>
              <a:t>Questions</a:t>
            </a:r>
            <a:r>
              <a:rPr lang="en-US" dirty="0" smtClean="0">
                <a:solidFill>
                  <a:schemeClr val="tx2"/>
                </a:solidFill>
                <a:latin typeface="Trebuchet MS" charset="0"/>
              </a:rPr>
              <a:t/>
            </a:r>
            <a:br>
              <a:rPr lang="en-US" dirty="0" smtClean="0">
                <a:solidFill>
                  <a:schemeClr val="tx2"/>
                </a:solidFill>
                <a:latin typeface="Trebuchet MS" charset="0"/>
              </a:rPr>
            </a:br>
            <a:endParaRPr lang="en-US" sz="2500" dirty="0">
              <a:solidFill>
                <a:schemeClr val="tx2"/>
              </a:solidFill>
              <a:latin typeface="Trebuchet MS" charset="0"/>
            </a:endParaRPr>
          </a:p>
        </p:txBody>
      </p:sp>
      <p:sp>
        <p:nvSpPr>
          <p:cNvPr id="158724" name="TextBox 3"/>
          <p:cNvSpPr txBox="1">
            <a:spLocks noChangeArrowheads="1"/>
          </p:cNvSpPr>
          <p:nvPr/>
        </p:nvSpPr>
        <p:spPr bwMode="auto">
          <a:xfrm>
            <a:off x="481013" y="1497012"/>
            <a:ext cx="8392054" cy="52322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prstTxWarp prst="textNoShape">
              <a:avLst/>
            </a:prstTxWarp>
            <a:spAutoFit/>
          </a:bodyPr>
          <a:lstStyle/>
          <a:p>
            <a:pPr>
              <a:buClr>
                <a:schemeClr val="accent1"/>
              </a:buClr>
              <a:buSzPct val="110000"/>
              <a:buFont typeface="Wingdings" charset="2"/>
              <a:buChar char="§"/>
            </a:pPr>
            <a:r>
              <a:rPr lang="en-US" sz="2800" dirty="0" smtClean="0">
                <a:latin typeface="Calibri" charset="0"/>
              </a:rPr>
              <a:t> What is causing the decrease in OE in western N Am populations? </a:t>
            </a:r>
          </a:p>
          <a:p>
            <a:pPr>
              <a:buClr>
                <a:schemeClr val="accent1"/>
              </a:buClr>
              <a:buSzPct val="110000"/>
              <a:buFont typeface="Wingdings" charset="2"/>
              <a:buChar char="§"/>
            </a:pPr>
            <a:r>
              <a:rPr lang="en-US" sz="2800" dirty="0" smtClean="0">
                <a:latin typeface="Calibri" charset="0"/>
              </a:rPr>
              <a:t> What is causing the increase in OE in eastern N Am populations?</a:t>
            </a:r>
          </a:p>
          <a:p>
            <a:pPr>
              <a:buClr>
                <a:schemeClr val="accent1"/>
              </a:buClr>
              <a:buSzPct val="110000"/>
              <a:buFont typeface="Wingdings" charset="2"/>
              <a:buChar char="§"/>
            </a:pPr>
            <a:r>
              <a:rPr lang="en-US" sz="2800" dirty="0" smtClean="0">
                <a:latin typeface="Calibri" charset="0"/>
              </a:rPr>
              <a:t> What are the relationships between parasitoids and OE prevalence? </a:t>
            </a:r>
          </a:p>
          <a:p>
            <a:pPr>
              <a:buClr>
                <a:schemeClr val="accent1"/>
              </a:buClr>
              <a:buSzPct val="110000"/>
              <a:buFont typeface="Wingdings" charset="2"/>
              <a:buChar char="§"/>
            </a:pPr>
            <a:r>
              <a:rPr lang="en-US" sz="2800" dirty="0" smtClean="0">
                <a:latin typeface="Calibri" charset="0"/>
              </a:rPr>
              <a:t> What are the effects of patch dynamics on natural enemy dynamics (patch isolation, proximity, dispersion)? </a:t>
            </a:r>
            <a:endParaRPr lang="en-US" sz="2800" dirty="0" smtClean="0">
              <a:latin typeface="Calibri" charset="0"/>
            </a:endParaRPr>
          </a:p>
          <a:p>
            <a:pPr>
              <a:buClr>
                <a:schemeClr val="accent1"/>
              </a:buClr>
              <a:buSzPct val="110000"/>
              <a:buFont typeface="Wingdings" charset="2"/>
              <a:buChar char="§"/>
            </a:pPr>
            <a:r>
              <a:rPr lang="en-US" sz="2800" dirty="0" smtClean="0">
                <a:latin typeface="Calibri" charset="0"/>
              </a:rPr>
              <a:t> What </a:t>
            </a:r>
            <a:r>
              <a:rPr lang="en-US" sz="2800" dirty="0" smtClean="0">
                <a:latin typeface="Calibri" charset="0"/>
              </a:rPr>
              <a:t>are the effects of different predators</a:t>
            </a:r>
            <a:r>
              <a:rPr lang="en-US" sz="2800" dirty="0" smtClean="0">
                <a:latin typeface="Calibri" charset="0"/>
              </a:rPr>
              <a:t> on </a:t>
            </a:r>
            <a:r>
              <a:rPr lang="en-US" sz="2800" dirty="0" smtClean="0">
                <a:latin typeface="Calibri" charset="0"/>
              </a:rPr>
              <a:t>monarch dynamics</a:t>
            </a:r>
            <a:r>
              <a:rPr lang="en-US" sz="2800" dirty="0" smtClean="0">
                <a:latin typeface="Calibri" charset="0"/>
              </a:rPr>
              <a:t>?</a:t>
            </a:r>
          </a:p>
          <a:p>
            <a:pPr>
              <a:buClr>
                <a:schemeClr val="accent1"/>
              </a:buClr>
              <a:buSzPct val="110000"/>
              <a:buFont typeface="Wingdings" charset="2"/>
              <a:buChar char="§"/>
            </a:pPr>
            <a:r>
              <a:rPr lang="en-US" sz="2800" dirty="0" smtClean="0">
                <a:latin typeface="Calibri" charset="0"/>
              </a:rPr>
              <a:t> What drives rates of parasitism?</a:t>
            </a:r>
          </a:p>
          <a:p>
            <a:pPr lvl="1">
              <a:buClr>
                <a:schemeClr val="accent1"/>
              </a:buClr>
              <a:buSzPct val="110000"/>
              <a:buFont typeface="Wingdings" charset="2"/>
              <a:buChar char="§"/>
            </a:pPr>
            <a:endParaRPr lang="en-US" sz="2600" dirty="0">
              <a:latin typeface="Calibri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3"/>
          <p:cNvSpPr txBox="1">
            <a:spLocks noChangeArrowheads="1"/>
          </p:cNvSpPr>
          <p:nvPr/>
        </p:nvSpPr>
        <p:spPr bwMode="auto">
          <a:xfrm>
            <a:off x="481013" y="1024472"/>
            <a:ext cx="8459787" cy="56938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prstTxWarp prst="textNoShape">
              <a:avLst/>
            </a:prstTxWarp>
            <a:spAutoFit/>
          </a:bodyPr>
          <a:lstStyle/>
          <a:p>
            <a:pPr>
              <a:buClr>
                <a:schemeClr val="accent1"/>
              </a:buClr>
              <a:buSzPct val="110000"/>
            </a:pPr>
            <a:r>
              <a:rPr lang="en-US" sz="2600" dirty="0" smtClean="0">
                <a:latin typeface="Calibri" charset="0"/>
              </a:rPr>
              <a:t>Working questions for hypotheses:</a:t>
            </a:r>
          </a:p>
          <a:p>
            <a:pPr>
              <a:buClr>
                <a:schemeClr val="accent1"/>
              </a:buClr>
              <a:buSzPct val="110000"/>
              <a:buFont typeface="Wingdings" charset="2"/>
              <a:buChar char="§"/>
            </a:pPr>
            <a:r>
              <a:rPr lang="en-US" sz="2600" dirty="0" smtClean="0">
                <a:latin typeface="Calibri" charset="0"/>
              </a:rPr>
              <a:t> </a:t>
            </a:r>
            <a:r>
              <a:rPr lang="en-US" sz="2600" dirty="0" smtClean="0">
                <a:latin typeface="Calibri" charset="0"/>
              </a:rPr>
              <a:t> Are patterns of OE infection density-dependent? </a:t>
            </a:r>
          </a:p>
          <a:p>
            <a:pPr lvl="1">
              <a:buClr>
                <a:schemeClr val="accent2"/>
              </a:buClr>
              <a:buSzPct val="85000"/>
              <a:buFont typeface="Wingdings" charset="2"/>
              <a:buChar char="§"/>
            </a:pPr>
            <a:r>
              <a:rPr lang="en-US" sz="2600" dirty="0" smtClean="0">
                <a:latin typeface="Calibri" charset="0"/>
              </a:rPr>
              <a:t> Horizontal transmission is density-dependent</a:t>
            </a:r>
          </a:p>
          <a:p>
            <a:pPr>
              <a:buClr>
                <a:schemeClr val="accent1"/>
              </a:buClr>
              <a:buSzPct val="110000"/>
              <a:buFont typeface="Wingdings" charset="2"/>
              <a:buChar char="§"/>
            </a:pPr>
            <a:r>
              <a:rPr lang="en-US" sz="2600" dirty="0" smtClean="0">
                <a:latin typeface="Calibri" charset="0"/>
              </a:rPr>
              <a:t> </a:t>
            </a:r>
            <a:r>
              <a:rPr lang="en-US" sz="2600" dirty="0" smtClean="0">
                <a:latin typeface="Calibri" charset="0"/>
              </a:rPr>
              <a:t> Are patterns on OE infection driven by are external factors (i</a:t>
            </a:r>
            <a:r>
              <a:rPr lang="en-US" sz="2600" dirty="0" smtClean="0">
                <a:latin typeface="Calibri" charset="0"/>
              </a:rPr>
              <a:t>.e., milkweed distributions/</a:t>
            </a:r>
            <a:r>
              <a:rPr lang="en-US" sz="2600" dirty="0" smtClean="0">
                <a:latin typeface="Calibri" charset="0"/>
              </a:rPr>
              <a:t>availability/condition, drought, releases)?</a:t>
            </a:r>
            <a:endParaRPr lang="en-US" sz="2600" dirty="0" smtClean="0">
              <a:latin typeface="Calibri" charset="0"/>
            </a:endParaRPr>
          </a:p>
          <a:p>
            <a:pPr>
              <a:buClr>
                <a:schemeClr val="accent1"/>
              </a:buClr>
              <a:buSzPct val="110000"/>
              <a:buFont typeface="Wingdings" charset="2"/>
              <a:buChar char="§"/>
            </a:pPr>
            <a:r>
              <a:rPr lang="en-US" sz="2600" dirty="0" smtClean="0">
                <a:latin typeface="Calibri" charset="0"/>
              </a:rPr>
              <a:t> Data needs/gaps</a:t>
            </a:r>
          </a:p>
          <a:p>
            <a:pPr lvl="1">
              <a:buClr>
                <a:schemeClr val="accent2"/>
              </a:buClr>
              <a:buSzPct val="85000"/>
              <a:buFont typeface="Wingdings" charset="2"/>
              <a:buChar char="§"/>
            </a:pPr>
            <a:r>
              <a:rPr lang="en-US" sz="2600" dirty="0" smtClean="0">
                <a:latin typeface="Calibri" charset="0"/>
              </a:rPr>
              <a:t> </a:t>
            </a:r>
            <a:r>
              <a:rPr lang="en-US" sz="2600" dirty="0" smtClean="0">
                <a:latin typeface="Calibri" charset="0"/>
              </a:rPr>
              <a:t>Response variables</a:t>
            </a:r>
          </a:p>
          <a:p>
            <a:pPr lvl="2">
              <a:buClr>
                <a:schemeClr val="accent6"/>
              </a:buClr>
              <a:buSzPct val="85000"/>
              <a:buFont typeface="Wingdings" charset="2"/>
              <a:buChar char="§"/>
            </a:pPr>
            <a:r>
              <a:rPr lang="en-US" sz="2600" dirty="0" smtClean="0">
                <a:latin typeface="Calibri" charset="0"/>
              </a:rPr>
              <a:t> Monarch</a:t>
            </a:r>
            <a:r>
              <a:rPr lang="en-US" sz="2600" dirty="0" smtClean="0">
                <a:latin typeface="Calibri" charset="0"/>
              </a:rPr>
              <a:t> density (DF, </a:t>
            </a:r>
            <a:r>
              <a:rPr lang="en-US" sz="2600" dirty="0" err="1" smtClean="0">
                <a:latin typeface="Calibri" charset="0"/>
              </a:rPr>
              <a:t>Xerces</a:t>
            </a:r>
            <a:r>
              <a:rPr lang="en-US" sz="2600" dirty="0" smtClean="0">
                <a:latin typeface="Calibri" charset="0"/>
              </a:rPr>
              <a:t>)</a:t>
            </a:r>
          </a:p>
          <a:p>
            <a:pPr lvl="2">
              <a:buClr>
                <a:schemeClr val="accent6"/>
              </a:buClr>
              <a:buSzPct val="85000"/>
              <a:buFont typeface="Wingdings" charset="2"/>
              <a:buChar char="§"/>
            </a:pPr>
            <a:r>
              <a:rPr lang="en-US" sz="2600" dirty="0" smtClean="0">
                <a:latin typeface="Calibri" charset="0"/>
              </a:rPr>
              <a:t> Disease prevalence (OE)</a:t>
            </a:r>
            <a:endParaRPr lang="en-US" sz="2600" dirty="0" smtClean="0">
              <a:latin typeface="Calibri" charset="0"/>
            </a:endParaRPr>
          </a:p>
          <a:p>
            <a:pPr lvl="1">
              <a:buClr>
                <a:schemeClr val="accent2"/>
              </a:buClr>
              <a:buSzPct val="85000"/>
              <a:buFont typeface="Wingdings" charset="2"/>
              <a:buChar char="§"/>
            </a:pPr>
            <a:r>
              <a:rPr lang="en-US" sz="2600" dirty="0" smtClean="0">
                <a:latin typeface="Calibri" charset="0"/>
              </a:rPr>
              <a:t> Explanatory variables </a:t>
            </a:r>
          </a:p>
          <a:p>
            <a:pPr lvl="2">
              <a:buClr>
                <a:schemeClr val="accent6"/>
              </a:buClr>
              <a:buSzPct val="85000"/>
              <a:buFont typeface="Wingdings" charset="2"/>
              <a:buChar char="§"/>
            </a:pPr>
            <a:r>
              <a:rPr lang="en-US" sz="2600" dirty="0" smtClean="0">
                <a:latin typeface="Calibri" charset="0"/>
              </a:rPr>
              <a:t> Weather variables (</a:t>
            </a:r>
            <a:r>
              <a:rPr lang="en-US" sz="2600" dirty="0" err="1" smtClean="0">
                <a:latin typeface="Calibri" charset="0"/>
              </a:rPr>
              <a:t>precip</a:t>
            </a:r>
            <a:r>
              <a:rPr lang="en-US" sz="2600" dirty="0" smtClean="0">
                <a:latin typeface="Calibri" charset="0"/>
              </a:rPr>
              <a:t>)</a:t>
            </a:r>
          </a:p>
          <a:p>
            <a:pPr lvl="2">
              <a:buClr>
                <a:schemeClr val="accent6"/>
              </a:buClr>
              <a:buSzPct val="85000"/>
              <a:buFont typeface="Wingdings" charset="2"/>
              <a:buChar char="§"/>
            </a:pPr>
            <a:r>
              <a:rPr lang="en-US" sz="2600" dirty="0" smtClean="0">
                <a:latin typeface="Calibri" charset="0"/>
              </a:rPr>
              <a:t> Milkweed maps</a:t>
            </a:r>
          </a:p>
          <a:p>
            <a:pPr lvl="2">
              <a:buClr>
                <a:schemeClr val="accent6"/>
              </a:buClr>
              <a:buSzPct val="85000"/>
              <a:buFont typeface="Wingdings" charset="2"/>
              <a:buChar char="§"/>
            </a:pPr>
            <a:r>
              <a:rPr lang="en-US" sz="2600" dirty="0" smtClean="0">
                <a:latin typeface="Calibri" charset="0"/>
              </a:rPr>
              <a:t> Releases (IBBA)</a:t>
            </a:r>
            <a:endParaRPr lang="en-US" sz="2600" dirty="0" smtClean="0">
              <a:latin typeface="Calibri" charset="0"/>
            </a:endParaRPr>
          </a:p>
        </p:txBody>
      </p:sp>
      <p:sp>
        <p:nvSpPr>
          <p:cNvPr id="158722" name="TextBox 10"/>
          <p:cNvSpPr txBox="1">
            <a:spLocks noChangeArrowheads="1"/>
          </p:cNvSpPr>
          <p:nvPr/>
        </p:nvSpPr>
        <p:spPr bwMode="auto">
          <a:xfrm>
            <a:off x="-1828800" y="3081338"/>
            <a:ext cx="184150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prstTxWarp prst="textNoShape">
              <a:avLst/>
            </a:prstTxWarp>
            <a:spAutoFit/>
          </a:bodyPr>
          <a:lstStyle/>
          <a:p>
            <a:endParaRPr lang="en-US">
              <a:latin typeface="Tw Cen MT" charset="-18"/>
            </a:endParaRPr>
          </a:p>
        </p:txBody>
      </p:sp>
      <p:sp>
        <p:nvSpPr>
          <p:cNvPr id="158723" name="Rectangle 3"/>
          <p:cNvSpPr txBox="1">
            <a:spLocks noChangeArrowheads="1"/>
          </p:cNvSpPr>
          <p:nvPr/>
        </p:nvSpPr>
        <p:spPr bwMode="auto">
          <a:xfrm>
            <a:off x="446088" y="304800"/>
            <a:ext cx="81534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prstTxWarp prst="textNoShape">
              <a:avLst/>
            </a:prstTxWarp>
          </a:bodyPr>
          <a:lstStyle/>
          <a:p>
            <a:pPr marL="24161750" indent="-24161750" defTabSz="914400">
              <a:lnSpc>
                <a:spcPct val="90000"/>
              </a:lnSpc>
            </a:pPr>
            <a:r>
              <a:rPr lang="en-US" sz="4000" dirty="0" smtClean="0">
                <a:latin typeface="Calibri" charset="0"/>
              </a:rPr>
              <a:t>OE patterns of </a:t>
            </a:r>
            <a:r>
              <a:rPr lang="en-US" sz="4000" dirty="0" smtClean="0">
                <a:latin typeface="Calibri" charset="0"/>
              </a:rPr>
              <a:t>infection in the West</a:t>
            </a:r>
            <a:r>
              <a:rPr lang="en-US" dirty="0" smtClean="0">
                <a:solidFill>
                  <a:schemeClr val="tx2"/>
                </a:solidFill>
                <a:latin typeface="Trebuchet MS" charset="0"/>
              </a:rPr>
              <a:t/>
            </a:r>
            <a:br>
              <a:rPr lang="en-US" dirty="0" smtClean="0">
                <a:solidFill>
                  <a:schemeClr val="tx2"/>
                </a:solidFill>
                <a:latin typeface="Trebuchet MS" charset="0"/>
              </a:rPr>
            </a:br>
            <a:endParaRPr lang="en-US" sz="2500" dirty="0">
              <a:solidFill>
                <a:schemeClr val="tx2"/>
              </a:solidFill>
              <a:latin typeface="Trebuchet MS" charset="0"/>
            </a:endParaRP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991747" y="3589873"/>
            <a:ext cx="2493859" cy="2273568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8722" name="TextBox 10"/>
          <p:cNvSpPr txBox="1">
            <a:spLocks noChangeArrowheads="1"/>
          </p:cNvSpPr>
          <p:nvPr/>
        </p:nvSpPr>
        <p:spPr bwMode="auto">
          <a:xfrm>
            <a:off x="-1828800" y="3081338"/>
            <a:ext cx="184150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prstTxWarp prst="textNoShape">
              <a:avLst/>
            </a:prstTxWarp>
            <a:spAutoFit/>
          </a:bodyPr>
          <a:lstStyle/>
          <a:p>
            <a:endParaRPr lang="en-US">
              <a:latin typeface="Tw Cen MT" charset="-18"/>
            </a:endParaRPr>
          </a:p>
        </p:txBody>
      </p:sp>
      <p:sp>
        <p:nvSpPr>
          <p:cNvPr id="158723" name="Rectangle 3"/>
          <p:cNvSpPr txBox="1">
            <a:spLocks noChangeArrowheads="1"/>
          </p:cNvSpPr>
          <p:nvPr/>
        </p:nvSpPr>
        <p:spPr bwMode="auto">
          <a:xfrm>
            <a:off x="446088" y="304800"/>
            <a:ext cx="81534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prstTxWarp prst="textNoShape">
              <a:avLst/>
            </a:prstTxWarp>
          </a:bodyPr>
          <a:lstStyle/>
          <a:p>
            <a:pPr marL="24161750" indent="-24161750" defTabSz="914400">
              <a:lnSpc>
                <a:spcPct val="90000"/>
              </a:lnSpc>
            </a:pPr>
            <a:r>
              <a:rPr lang="en-US" sz="4000" dirty="0" smtClean="0">
                <a:latin typeface="Calibri" charset="0"/>
              </a:rPr>
              <a:t>OE patterns of infection in the East</a:t>
            </a:r>
            <a:r>
              <a:rPr lang="en-US" dirty="0" smtClean="0">
                <a:solidFill>
                  <a:schemeClr val="tx2"/>
                </a:solidFill>
                <a:latin typeface="Trebuchet MS" charset="0"/>
              </a:rPr>
              <a:t/>
            </a:r>
            <a:br>
              <a:rPr lang="en-US" dirty="0" smtClean="0">
                <a:solidFill>
                  <a:schemeClr val="tx2"/>
                </a:solidFill>
                <a:latin typeface="Trebuchet MS" charset="0"/>
              </a:rPr>
            </a:br>
            <a:endParaRPr lang="en-US" sz="2500" dirty="0">
              <a:solidFill>
                <a:schemeClr val="tx2"/>
              </a:solidFill>
              <a:latin typeface="Trebuchet MS" charset="0"/>
            </a:endParaRPr>
          </a:p>
        </p:txBody>
      </p:sp>
      <p:sp>
        <p:nvSpPr>
          <p:cNvPr id="158724" name="TextBox 3"/>
          <p:cNvSpPr txBox="1">
            <a:spLocks noChangeArrowheads="1"/>
          </p:cNvSpPr>
          <p:nvPr/>
        </p:nvSpPr>
        <p:spPr bwMode="auto">
          <a:xfrm>
            <a:off x="481013" y="1244601"/>
            <a:ext cx="8459787" cy="529375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prstTxWarp prst="textNoShape">
              <a:avLst/>
            </a:prstTxWarp>
            <a:spAutoFit/>
          </a:bodyPr>
          <a:lstStyle/>
          <a:p>
            <a:pPr>
              <a:buClr>
                <a:schemeClr val="accent1"/>
              </a:buClr>
              <a:buSzPct val="110000"/>
            </a:pPr>
            <a:r>
              <a:rPr lang="en-US" sz="2600" dirty="0" smtClean="0">
                <a:latin typeface="Calibri" charset="0"/>
              </a:rPr>
              <a:t>Working questions for hypotheses:</a:t>
            </a:r>
          </a:p>
          <a:p>
            <a:pPr>
              <a:buClr>
                <a:schemeClr val="accent1"/>
              </a:buClr>
              <a:buSzPct val="110000"/>
              <a:buFont typeface="Wingdings" charset="2"/>
              <a:buChar char="§"/>
            </a:pPr>
            <a:r>
              <a:rPr lang="en-US" sz="2600" dirty="0" smtClean="0">
                <a:latin typeface="Calibri" charset="0"/>
              </a:rPr>
              <a:t>  Does the decrease of monarch productivity in the corn belt limit migratory </a:t>
            </a:r>
            <a:r>
              <a:rPr lang="en-US" sz="2600" dirty="0" smtClean="0">
                <a:latin typeface="Calibri" charset="0"/>
              </a:rPr>
              <a:t>culling </a:t>
            </a:r>
            <a:r>
              <a:rPr lang="en-US" sz="2600" dirty="0" smtClean="0">
                <a:latin typeface="Calibri" charset="0"/>
              </a:rPr>
              <a:t>(increase OE)?</a:t>
            </a:r>
          </a:p>
          <a:p>
            <a:pPr>
              <a:buClr>
                <a:schemeClr val="accent1"/>
              </a:buClr>
              <a:buSzPct val="110000"/>
              <a:buFont typeface="Wingdings" charset="2"/>
              <a:buChar char="§"/>
            </a:pPr>
            <a:r>
              <a:rPr lang="en-US" sz="2600" dirty="0" smtClean="0">
                <a:latin typeface="Calibri" charset="0"/>
              </a:rPr>
              <a:t>  Does winter </a:t>
            </a:r>
            <a:r>
              <a:rPr lang="en-US" sz="2600" dirty="0" smtClean="0">
                <a:latin typeface="Calibri" charset="0"/>
              </a:rPr>
              <a:t>breeding</a:t>
            </a:r>
            <a:r>
              <a:rPr lang="en-US" sz="2600" dirty="0" smtClean="0">
                <a:latin typeface="Calibri" charset="0"/>
              </a:rPr>
              <a:t> along </a:t>
            </a:r>
            <a:r>
              <a:rPr lang="en-US" sz="2600" dirty="0" smtClean="0">
                <a:latin typeface="Calibri" charset="0"/>
              </a:rPr>
              <a:t>the Gulf </a:t>
            </a:r>
            <a:r>
              <a:rPr lang="en-US" sz="2600" dirty="0" smtClean="0">
                <a:latin typeface="Calibri" charset="0"/>
              </a:rPr>
              <a:t>coast increase levels of OE infection? </a:t>
            </a:r>
          </a:p>
          <a:p>
            <a:pPr lvl="1">
              <a:buClr>
                <a:schemeClr val="accent2"/>
              </a:buClr>
              <a:buSzPct val="85000"/>
              <a:buFont typeface="Wingdings" charset="2"/>
              <a:buChar char="§"/>
            </a:pPr>
            <a:r>
              <a:rPr lang="en-US" sz="2600" dirty="0" smtClean="0">
                <a:latin typeface="Calibri" charset="0"/>
              </a:rPr>
              <a:t>  </a:t>
            </a:r>
            <a:r>
              <a:rPr lang="en-US" sz="2600" dirty="0" smtClean="0">
                <a:latin typeface="Calibri" charset="0"/>
              </a:rPr>
              <a:t>C</a:t>
            </a:r>
            <a:r>
              <a:rPr lang="en-US" sz="2600" dirty="0" smtClean="0">
                <a:latin typeface="Calibri" charset="0"/>
              </a:rPr>
              <a:t>old winters decrease levels </a:t>
            </a:r>
            <a:r>
              <a:rPr lang="en-US" sz="2600" dirty="0" smtClean="0">
                <a:latin typeface="Calibri" charset="0"/>
              </a:rPr>
              <a:t>of </a:t>
            </a:r>
            <a:r>
              <a:rPr lang="en-US" sz="2600" dirty="0" smtClean="0">
                <a:latin typeface="Calibri" charset="0"/>
              </a:rPr>
              <a:t>OE</a:t>
            </a:r>
            <a:endParaRPr lang="en-US" sz="2600" dirty="0" smtClean="0">
              <a:latin typeface="Calibri" charset="0"/>
            </a:endParaRPr>
          </a:p>
          <a:p>
            <a:pPr>
              <a:buClr>
                <a:schemeClr val="accent1"/>
              </a:buClr>
              <a:buSzPct val="110000"/>
              <a:buFont typeface="Wingdings" charset="2"/>
              <a:buChar char="§"/>
            </a:pPr>
            <a:r>
              <a:rPr lang="en-US" sz="2600" dirty="0" smtClean="0">
                <a:latin typeface="Calibri" charset="0"/>
              </a:rPr>
              <a:t> Data needs/gaps</a:t>
            </a:r>
          </a:p>
          <a:p>
            <a:pPr lvl="1">
              <a:buClr>
                <a:schemeClr val="accent2"/>
              </a:buClr>
              <a:buSzPct val="85000"/>
              <a:buFont typeface="Wingdings" charset="2"/>
              <a:buChar char="§"/>
            </a:pPr>
            <a:r>
              <a:rPr lang="en-US" sz="2600" dirty="0" smtClean="0">
                <a:latin typeface="Calibri" charset="0"/>
              </a:rPr>
              <a:t> </a:t>
            </a:r>
            <a:r>
              <a:rPr lang="en-US" sz="2600" dirty="0" smtClean="0">
                <a:latin typeface="Calibri" charset="0"/>
              </a:rPr>
              <a:t>Response variables</a:t>
            </a:r>
          </a:p>
          <a:p>
            <a:pPr lvl="2">
              <a:buClr>
                <a:schemeClr val="accent6"/>
              </a:buClr>
              <a:buSzPct val="85000"/>
              <a:buFont typeface="Wingdings" charset="2"/>
              <a:buChar char="§"/>
            </a:pPr>
            <a:r>
              <a:rPr lang="en-US" sz="2600" dirty="0" smtClean="0">
                <a:latin typeface="Calibri" charset="0"/>
              </a:rPr>
              <a:t> Monarch</a:t>
            </a:r>
            <a:r>
              <a:rPr lang="en-US" sz="2600" dirty="0" smtClean="0">
                <a:latin typeface="Calibri" charset="0"/>
              </a:rPr>
              <a:t> occurrence, density (JN, MLMP)</a:t>
            </a:r>
          </a:p>
          <a:p>
            <a:pPr lvl="2">
              <a:buClr>
                <a:schemeClr val="accent6"/>
              </a:buClr>
              <a:buSzPct val="85000"/>
              <a:buFont typeface="Wingdings" charset="2"/>
              <a:buChar char="§"/>
            </a:pPr>
            <a:r>
              <a:rPr lang="en-US" sz="2600" dirty="0" smtClean="0">
                <a:latin typeface="Calibri" charset="0"/>
              </a:rPr>
              <a:t> Disease prevalence (OE)</a:t>
            </a:r>
            <a:endParaRPr lang="en-US" sz="2600" dirty="0" smtClean="0">
              <a:latin typeface="Calibri" charset="0"/>
            </a:endParaRPr>
          </a:p>
          <a:p>
            <a:pPr lvl="1">
              <a:buClr>
                <a:schemeClr val="accent2"/>
              </a:buClr>
              <a:buSzPct val="85000"/>
              <a:buFont typeface="Wingdings" charset="2"/>
              <a:buChar char="§"/>
            </a:pPr>
            <a:r>
              <a:rPr lang="en-US" sz="2600" dirty="0" smtClean="0">
                <a:latin typeface="Calibri" charset="0"/>
              </a:rPr>
              <a:t> Explanatory variables </a:t>
            </a:r>
          </a:p>
          <a:p>
            <a:pPr lvl="2">
              <a:buClr>
                <a:schemeClr val="accent6"/>
              </a:buClr>
              <a:buSzPct val="85000"/>
              <a:buFont typeface="Wingdings" charset="2"/>
              <a:buChar char="§"/>
            </a:pPr>
            <a:r>
              <a:rPr lang="en-US" sz="2600" dirty="0" smtClean="0">
                <a:latin typeface="Calibri" charset="0"/>
              </a:rPr>
              <a:t> Weather variables (temp)</a:t>
            </a:r>
          </a:p>
          <a:p>
            <a:pPr lvl="2">
              <a:buClr>
                <a:schemeClr val="accent6"/>
              </a:buClr>
              <a:buSzPct val="85000"/>
              <a:buFont typeface="Wingdings" charset="2"/>
              <a:buChar char="§"/>
            </a:pPr>
            <a:r>
              <a:rPr lang="en-US" sz="2600" dirty="0" smtClean="0">
                <a:latin typeface="Calibri" charset="0"/>
              </a:rPr>
              <a:t> Agriculture stats/maps</a:t>
            </a:r>
            <a:endParaRPr lang="en-US" sz="2600" dirty="0" smtClean="0">
              <a:latin typeface="Calibri" charset="0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88128" y="5011056"/>
            <a:ext cx="1911360" cy="1527302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8722" name="TextBox 10"/>
          <p:cNvSpPr txBox="1">
            <a:spLocks noChangeArrowheads="1"/>
          </p:cNvSpPr>
          <p:nvPr/>
        </p:nvSpPr>
        <p:spPr bwMode="auto">
          <a:xfrm>
            <a:off x="-1828800" y="3081338"/>
            <a:ext cx="184150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prstTxWarp prst="textNoShape">
              <a:avLst/>
            </a:prstTxWarp>
            <a:spAutoFit/>
          </a:bodyPr>
          <a:lstStyle/>
          <a:p>
            <a:endParaRPr lang="en-US">
              <a:latin typeface="Tw Cen MT" charset="-18"/>
            </a:endParaRPr>
          </a:p>
        </p:txBody>
      </p:sp>
      <p:sp>
        <p:nvSpPr>
          <p:cNvPr id="158723" name="Rectangle 3"/>
          <p:cNvSpPr txBox="1">
            <a:spLocks noChangeArrowheads="1"/>
          </p:cNvSpPr>
          <p:nvPr/>
        </p:nvSpPr>
        <p:spPr bwMode="auto">
          <a:xfrm>
            <a:off x="446088" y="304800"/>
            <a:ext cx="81534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prstTxWarp prst="textNoShape">
              <a:avLst/>
            </a:prstTxWarp>
          </a:bodyPr>
          <a:lstStyle/>
          <a:p>
            <a:pPr marL="24161750" indent="-24161750" defTabSz="914400">
              <a:lnSpc>
                <a:spcPct val="90000"/>
              </a:lnSpc>
            </a:pPr>
            <a:r>
              <a:rPr lang="en-US" sz="4000" dirty="0" smtClean="0">
                <a:latin typeface="Calibri" charset="0"/>
              </a:rPr>
              <a:t>Relationships between parasitoids/OE</a:t>
            </a:r>
            <a:r>
              <a:rPr lang="en-US" dirty="0" smtClean="0">
                <a:solidFill>
                  <a:schemeClr val="tx2"/>
                </a:solidFill>
                <a:latin typeface="Trebuchet MS" charset="0"/>
              </a:rPr>
              <a:t/>
            </a:r>
            <a:br>
              <a:rPr lang="en-US" dirty="0" smtClean="0">
                <a:solidFill>
                  <a:schemeClr val="tx2"/>
                </a:solidFill>
                <a:latin typeface="Trebuchet MS" charset="0"/>
              </a:rPr>
            </a:br>
            <a:endParaRPr lang="en-US" sz="2500" dirty="0">
              <a:solidFill>
                <a:schemeClr val="tx2"/>
              </a:solidFill>
              <a:latin typeface="Trebuchet MS" charset="0"/>
            </a:endParaRPr>
          </a:p>
        </p:txBody>
      </p:sp>
      <p:sp>
        <p:nvSpPr>
          <p:cNvPr id="9" name="TextBox 3"/>
          <p:cNvSpPr txBox="1">
            <a:spLocks noChangeArrowheads="1"/>
          </p:cNvSpPr>
          <p:nvPr/>
        </p:nvSpPr>
        <p:spPr bwMode="auto">
          <a:xfrm>
            <a:off x="481013" y="1244601"/>
            <a:ext cx="8459787" cy="48936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prstTxWarp prst="textNoShape">
              <a:avLst/>
            </a:prstTxWarp>
            <a:spAutoFit/>
          </a:bodyPr>
          <a:lstStyle/>
          <a:p>
            <a:pPr>
              <a:buClr>
                <a:schemeClr val="accent1"/>
              </a:buClr>
              <a:buSzPct val="110000"/>
            </a:pPr>
            <a:r>
              <a:rPr lang="en-US" sz="2600" dirty="0" smtClean="0">
                <a:latin typeface="Calibri" charset="0"/>
              </a:rPr>
              <a:t>Why do Costa Rica and Puerto Rico populations have low OE?</a:t>
            </a:r>
          </a:p>
          <a:p>
            <a:pPr>
              <a:buClr>
                <a:schemeClr val="accent1"/>
              </a:buClr>
              <a:buSzPct val="110000"/>
            </a:pPr>
            <a:endParaRPr lang="en-US" sz="2600" dirty="0" smtClean="0">
              <a:latin typeface="Calibri" charset="0"/>
            </a:endParaRPr>
          </a:p>
          <a:p>
            <a:pPr>
              <a:buClr>
                <a:schemeClr val="accent1"/>
              </a:buClr>
              <a:buSzPct val="110000"/>
            </a:pPr>
            <a:r>
              <a:rPr lang="en-US" sz="2600" dirty="0" smtClean="0">
                <a:latin typeface="Calibri" charset="0"/>
              </a:rPr>
              <a:t>Working questions for hypotheses:</a:t>
            </a:r>
          </a:p>
          <a:p>
            <a:pPr>
              <a:buClr>
                <a:schemeClr val="accent1"/>
              </a:buClr>
              <a:buSzPct val="110000"/>
              <a:buFont typeface="Wingdings" charset="2"/>
              <a:buChar char="§"/>
            </a:pPr>
            <a:r>
              <a:rPr lang="en-US" sz="2600" dirty="0" smtClean="0">
                <a:latin typeface="Calibri" charset="0"/>
              </a:rPr>
              <a:t>  Are infections density-dependent?</a:t>
            </a:r>
          </a:p>
          <a:p>
            <a:pPr>
              <a:buClr>
                <a:schemeClr val="accent1"/>
              </a:buClr>
              <a:buSzPct val="110000"/>
              <a:buFont typeface="Wingdings" charset="2"/>
              <a:buChar char="§"/>
            </a:pPr>
            <a:r>
              <a:rPr lang="en-US" sz="2600" dirty="0" smtClean="0">
                <a:latin typeface="Calibri" charset="0"/>
              </a:rPr>
              <a:t>  What are the interactive effects? </a:t>
            </a:r>
          </a:p>
          <a:p>
            <a:pPr lvl="1">
              <a:buClr>
                <a:schemeClr val="accent2"/>
              </a:buClr>
              <a:buSzPct val="85000"/>
              <a:buFont typeface="Wingdings" charset="2"/>
              <a:buChar char="§"/>
            </a:pPr>
            <a:r>
              <a:rPr lang="en-US" sz="2600" dirty="0" smtClean="0">
                <a:latin typeface="Calibri" charset="0"/>
              </a:rPr>
              <a:t> </a:t>
            </a:r>
            <a:r>
              <a:rPr lang="en-US" sz="2400" dirty="0" smtClean="0">
                <a:latin typeface="Calibri" charset="0"/>
              </a:rPr>
              <a:t>OE infected monarchs are more susceptible to parasitoids</a:t>
            </a:r>
            <a:endParaRPr lang="en-US" sz="2400" dirty="0" smtClean="0">
              <a:latin typeface="Calibri" charset="0"/>
            </a:endParaRPr>
          </a:p>
          <a:p>
            <a:pPr>
              <a:buClr>
                <a:schemeClr val="accent1"/>
              </a:buClr>
              <a:buSzPct val="110000"/>
              <a:buFont typeface="Wingdings" charset="2"/>
              <a:buChar char="§"/>
            </a:pPr>
            <a:r>
              <a:rPr lang="en-US" sz="2600" dirty="0" smtClean="0">
                <a:latin typeface="Calibri" charset="0"/>
              </a:rPr>
              <a:t> Data needs/gaps</a:t>
            </a:r>
          </a:p>
          <a:p>
            <a:pPr lvl="1">
              <a:buClr>
                <a:schemeClr val="accent2"/>
              </a:buClr>
              <a:buSzPct val="85000"/>
              <a:buFont typeface="Wingdings" charset="2"/>
              <a:buChar char="§"/>
            </a:pPr>
            <a:r>
              <a:rPr lang="en-US" sz="2600" dirty="0" smtClean="0">
                <a:latin typeface="Calibri" charset="0"/>
              </a:rPr>
              <a:t> </a:t>
            </a:r>
            <a:r>
              <a:rPr lang="en-US" sz="2600" dirty="0" smtClean="0">
                <a:latin typeface="Calibri" charset="0"/>
              </a:rPr>
              <a:t>Response </a:t>
            </a:r>
            <a:r>
              <a:rPr lang="en-US" sz="2600" dirty="0" smtClean="0">
                <a:latin typeface="Calibri" charset="0"/>
              </a:rPr>
              <a:t>variables</a:t>
            </a:r>
            <a:endParaRPr lang="en-US" sz="2600" dirty="0" smtClean="0">
              <a:latin typeface="Calibri" charset="0"/>
            </a:endParaRPr>
          </a:p>
          <a:p>
            <a:pPr lvl="2">
              <a:buClr>
                <a:schemeClr val="accent6"/>
              </a:buClr>
              <a:buSzPct val="85000"/>
              <a:buFont typeface="Wingdings" charset="2"/>
              <a:buChar char="§"/>
            </a:pPr>
            <a:r>
              <a:rPr lang="en-US" sz="2600" dirty="0" smtClean="0">
                <a:latin typeface="Calibri" charset="0"/>
              </a:rPr>
              <a:t> OE prevalence</a:t>
            </a:r>
          </a:p>
          <a:p>
            <a:pPr lvl="2">
              <a:buClr>
                <a:schemeClr val="accent6"/>
              </a:buClr>
              <a:buSzPct val="85000"/>
              <a:buFont typeface="Wingdings" charset="2"/>
              <a:buChar char="§"/>
            </a:pPr>
            <a:r>
              <a:rPr lang="en-US" sz="2600" dirty="0" smtClean="0">
                <a:latin typeface="Calibri" charset="0"/>
              </a:rPr>
              <a:t> Parasitoid data</a:t>
            </a:r>
          </a:p>
          <a:p>
            <a:pPr lvl="1">
              <a:buClr>
                <a:schemeClr val="accent2"/>
              </a:buClr>
              <a:buSzPct val="85000"/>
              <a:buFont typeface="Wingdings" charset="2"/>
              <a:buChar char="§"/>
            </a:pPr>
            <a:r>
              <a:rPr lang="en-US" sz="2600" dirty="0" smtClean="0">
                <a:latin typeface="Calibri" charset="0"/>
              </a:rPr>
              <a:t> Explanatory variables </a:t>
            </a:r>
          </a:p>
          <a:p>
            <a:pPr lvl="2">
              <a:buClr>
                <a:schemeClr val="accent6"/>
              </a:buClr>
              <a:buSzPct val="85000"/>
              <a:buFont typeface="Wingdings" charset="2"/>
              <a:buChar char="§"/>
            </a:pPr>
            <a:r>
              <a:rPr lang="en-US" sz="2600" dirty="0" smtClean="0">
                <a:latin typeface="Calibri" charset="0"/>
              </a:rPr>
              <a:t> Monarch density</a:t>
            </a:r>
            <a:r>
              <a:rPr lang="en-US" sz="2600" dirty="0" smtClean="0">
                <a:latin typeface="Calibri" charset="0"/>
              </a:rPr>
              <a:t> </a:t>
            </a: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842000" y="3928534"/>
            <a:ext cx="1947333" cy="2434166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8722" name="TextBox 10"/>
          <p:cNvSpPr txBox="1">
            <a:spLocks noChangeArrowheads="1"/>
          </p:cNvSpPr>
          <p:nvPr/>
        </p:nvSpPr>
        <p:spPr bwMode="auto">
          <a:xfrm>
            <a:off x="-1828800" y="3081338"/>
            <a:ext cx="184150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prstTxWarp prst="textNoShape">
              <a:avLst/>
            </a:prstTxWarp>
            <a:spAutoFit/>
          </a:bodyPr>
          <a:lstStyle/>
          <a:p>
            <a:endParaRPr lang="en-US">
              <a:latin typeface="Tw Cen MT" charset="-18"/>
            </a:endParaRPr>
          </a:p>
        </p:txBody>
      </p:sp>
      <p:sp>
        <p:nvSpPr>
          <p:cNvPr id="158723" name="Rectangle 3"/>
          <p:cNvSpPr txBox="1">
            <a:spLocks noChangeArrowheads="1"/>
          </p:cNvSpPr>
          <p:nvPr/>
        </p:nvSpPr>
        <p:spPr bwMode="auto">
          <a:xfrm>
            <a:off x="446088" y="304800"/>
            <a:ext cx="81534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prstTxWarp prst="textNoShape">
              <a:avLst/>
            </a:prstTxWarp>
          </a:bodyPr>
          <a:lstStyle/>
          <a:p>
            <a:pPr marL="24161750" indent="-24161750" defTabSz="914400">
              <a:lnSpc>
                <a:spcPct val="90000"/>
              </a:lnSpc>
            </a:pPr>
            <a:r>
              <a:rPr lang="en-US" sz="4000" dirty="0" smtClean="0">
                <a:latin typeface="Calibri" charset="0"/>
              </a:rPr>
              <a:t>Patch dynamics</a:t>
            </a:r>
            <a:r>
              <a:rPr lang="en-US" dirty="0" smtClean="0">
                <a:solidFill>
                  <a:schemeClr val="tx2"/>
                </a:solidFill>
                <a:latin typeface="Trebuchet MS" charset="0"/>
              </a:rPr>
              <a:t/>
            </a:r>
            <a:br>
              <a:rPr lang="en-US" dirty="0" smtClean="0">
                <a:solidFill>
                  <a:schemeClr val="tx2"/>
                </a:solidFill>
                <a:latin typeface="Trebuchet MS" charset="0"/>
              </a:rPr>
            </a:br>
            <a:endParaRPr lang="en-US" sz="2500" dirty="0">
              <a:solidFill>
                <a:schemeClr val="tx2"/>
              </a:solidFill>
              <a:latin typeface="Trebuchet MS" charset="0"/>
            </a:endParaRPr>
          </a:p>
        </p:txBody>
      </p:sp>
      <p:sp>
        <p:nvSpPr>
          <p:cNvPr id="8" name="TextBox 3"/>
          <p:cNvSpPr txBox="1">
            <a:spLocks noChangeArrowheads="1"/>
          </p:cNvSpPr>
          <p:nvPr/>
        </p:nvSpPr>
        <p:spPr bwMode="auto">
          <a:xfrm>
            <a:off x="481013" y="1244601"/>
            <a:ext cx="8459787" cy="40934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prstTxWarp prst="textNoShape">
              <a:avLst/>
            </a:prstTxWarp>
            <a:spAutoFit/>
          </a:bodyPr>
          <a:lstStyle/>
          <a:p>
            <a:pPr>
              <a:buClr>
                <a:schemeClr val="accent1"/>
              </a:buClr>
              <a:buSzPct val="110000"/>
            </a:pPr>
            <a:r>
              <a:rPr lang="en-US" sz="2600" dirty="0" smtClean="0">
                <a:latin typeface="Calibri" charset="0"/>
              </a:rPr>
              <a:t>Working questions for hypotheses:</a:t>
            </a:r>
          </a:p>
          <a:p>
            <a:pPr>
              <a:buClr>
                <a:schemeClr val="accent1"/>
              </a:buClr>
              <a:buSzPct val="110000"/>
              <a:buFont typeface="Wingdings" charset="2"/>
              <a:buChar char="§"/>
            </a:pPr>
            <a:r>
              <a:rPr lang="en-US" sz="2600" dirty="0" smtClean="0">
                <a:latin typeface="Calibri" charset="0"/>
              </a:rPr>
              <a:t>  How do patchy milkweed distributions affect OE and parasitoid levels?</a:t>
            </a:r>
          </a:p>
          <a:p>
            <a:pPr lvl="1">
              <a:buClr>
                <a:schemeClr val="accent2"/>
              </a:buClr>
              <a:buSzPct val="85000"/>
              <a:buFont typeface="Wingdings" charset="2"/>
              <a:buChar char="§"/>
            </a:pPr>
            <a:r>
              <a:rPr lang="en-US" sz="2600" dirty="0" smtClean="0">
                <a:latin typeface="Calibri" charset="0"/>
              </a:rPr>
              <a:t> Infection levels increase with host plant patchiness</a:t>
            </a:r>
            <a:endParaRPr lang="en-US" sz="2600" dirty="0" smtClean="0">
              <a:latin typeface="Calibri" charset="0"/>
            </a:endParaRPr>
          </a:p>
          <a:p>
            <a:pPr>
              <a:buClr>
                <a:schemeClr val="accent1"/>
              </a:buClr>
              <a:buSzPct val="110000"/>
              <a:buFont typeface="Wingdings" charset="2"/>
              <a:buChar char="§"/>
            </a:pPr>
            <a:r>
              <a:rPr lang="en-US" sz="2600" dirty="0" smtClean="0">
                <a:latin typeface="Calibri" charset="0"/>
              </a:rPr>
              <a:t> Data needs/gaps</a:t>
            </a:r>
          </a:p>
          <a:p>
            <a:pPr lvl="1">
              <a:buClr>
                <a:schemeClr val="accent2"/>
              </a:buClr>
              <a:buSzPct val="85000"/>
              <a:buFont typeface="Wingdings" charset="2"/>
              <a:buChar char="§"/>
            </a:pPr>
            <a:r>
              <a:rPr lang="en-US" sz="2600" dirty="0" smtClean="0">
                <a:latin typeface="Calibri" charset="0"/>
              </a:rPr>
              <a:t> </a:t>
            </a:r>
            <a:r>
              <a:rPr lang="en-US" sz="2600" dirty="0" smtClean="0">
                <a:latin typeface="Calibri" charset="0"/>
              </a:rPr>
              <a:t>Response </a:t>
            </a:r>
            <a:r>
              <a:rPr lang="en-US" sz="2600" dirty="0" smtClean="0">
                <a:latin typeface="Calibri" charset="0"/>
              </a:rPr>
              <a:t>variables</a:t>
            </a:r>
          </a:p>
          <a:p>
            <a:pPr lvl="2">
              <a:buClr>
                <a:schemeClr val="accent6"/>
              </a:buClr>
              <a:buSzPct val="85000"/>
              <a:buFont typeface="Wingdings" charset="2"/>
              <a:buChar char="§"/>
            </a:pPr>
            <a:r>
              <a:rPr lang="en-US" sz="2600" dirty="0" smtClean="0">
                <a:latin typeface="Calibri" charset="0"/>
              </a:rPr>
              <a:t> Disease prevalence </a:t>
            </a:r>
          </a:p>
          <a:p>
            <a:pPr lvl="1">
              <a:buClr>
                <a:schemeClr val="accent2"/>
              </a:buClr>
              <a:buSzPct val="85000"/>
              <a:buFont typeface="Wingdings" charset="2"/>
              <a:buChar char="§"/>
            </a:pPr>
            <a:r>
              <a:rPr lang="en-US" sz="2600" dirty="0" smtClean="0">
                <a:latin typeface="Calibri" charset="0"/>
              </a:rPr>
              <a:t> Explanatory variables </a:t>
            </a:r>
          </a:p>
          <a:p>
            <a:pPr lvl="2">
              <a:buClr>
                <a:schemeClr val="accent6"/>
              </a:buClr>
              <a:buSzPct val="85000"/>
              <a:buFont typeface="Wingdings" charset="2"/>
              <a:buChar char="§"/>
            </a:pPr>
            <a:r>
              <a:rPr lang="en-US" sz="2600" dirty="0" smtClean="0">
                <a:latin typeface="Calibri" charset="0"/>
              </a:rPr>
              <a:t> Milkweed maps</a:t>
            </a:r>
          </a:p>
          <a:p>
            <a:pPr lvl="2">
              <a:buClr>
                <a:schemeClr val="accent6"/>
              </a:buClr>
              <a:buSzPct val="85000"/>
              <a:buFont typeface="Wingdings" charset="2"/>
              <a:buChar char="§"/>
            </a:pPr>
            <a:r>
              <a:rPr lang="en-US" sz="2600" dirty="0" smtClean="0">
                <a:latin typeface="Calibri" charset="0"/>
              </a:rPr>
              <a:t> Patch/landscape characteristics</a:t>
            </a:r>
            <a:endParaRPr lang="en-US" sz="2600" dirty="0" smtClean="0">
              <a:latin typeface="Calibri" charset="0"/>
            </a:endParaRPr>
          </a:p>
        </p:txBody>
      </p:sp>
      <p:pic>
        <p:nvPicPr>
          <p:cNvPr id="9" name="Picture 66" descr="monarch_ovidepositing_kealia_beach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193366" y="3425668"/>
            <a:ext cx="2507720" cy="2256821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8722" name="TextBox 10"/>
          <p:cNvSpPr txBox="1">
            <a:spLocks noChangeArrowheads="1"/>
          </p:cNvSpPr>
          <p:nvPr/>
        </p:nvSpPr>
        <p:spPr bwMode="auto">
          <a:xfrm>
            <a:off x="-1828800" y="3081338"/>
            <a:ext cx="184150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prstTxWarp prst="textNoShape">
              <a:avLst/>
            </a:prstTxWarp>
            <a:spAutoFit/>
          </a:bodyPr>
          <a:lstStyle/>
          <a:p>
            <a:endParaRPr lang="en-US">
              <a:latin typeface="Tw Cen MT" charset="-18"/>
            </a:endParaRPr>
          </a:p>
        </p:txBody>
      </p:sp>
      <p:sp>
        <p:nvSpPr>
          <p:cNvPr id="158723" name="Rectangle 3"/>
          <p:cNvSpPr txBox="1">
            <a:spLocks noChangeArrowheads="1"/>
          </p:cNvSpPr>
          <p:nvPr/>
        </p:nvSpPr>
        <p:spPr bwMode="auto">
          <a:xfrm>
            <a:off x="446088" y="304800"/>
            <a:ext cx="81534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prstTxWarp prst="textNoShape">
              <a:avLst/>
            </a:prstTxWarp>
          </a:bodyPr>
          <a:lstStyle/>
          <a:p>
            <a:pPr marL="24161750" indent="-24161750" defTabSz="914400">
              <a:lnSpc>
                <a:spcPct val="90000"/>
              </a:lnSpc>
            </a:pPr>
            <a:r>
              <a:rPr lang="en-US" sz="4000" dirty="0" smtClean="0">
                <a:latin typeface="Calibri" charset="0"/>
              </a:rPr>
              <a:t>Predators</a:t>
            </a:r>
            <a:r>
              <a:rPr lang="en-US" dirty="0" smtClean="0">
                <a:solidFill>
                  <a:schemeClr val="tx2"/>
                </a:solidFill>
                <a:latin typeface="Trebuchet MS" charset="0"/>
              </a:rPr>
              <a:t/>
            </a:r>
            <a:br>
              <a:rPr lang="en-US" dirty="0" smtClean="0">
                <a:solidFill>
                  <a:schemeClr val="tx2"/>
                </a:solidFill>
                <a:latin typeface="Trebuchet MS" charset="0"/>
              </a:rPr>
            </a:br>
            <a:endParaRPr lang="en-US" sz="2500" dirty="0">
              <a:solidFill>
                <a:schemeClr val="tx2"/>
              </a:solidFill>
              <a:latin typeface="Trebuchet MS" charset="0"/>
            </a:endParaRPr>
          </a:p>
        </p:txBody>
      </p:sp>
      <p:sp>
        <p:nvSpPr>
          <p:cNvPr id="8" name="TextBox 3"/>
          <p:cNvSpPr txBox="1">
            <a:spLocks noChangeArrowheads="1"/>
          </p:cNvSpPr>
          <p:nvPr/>
        </p:nvSpPr>
        <p:spPr bwMode="auto">
          <a:xfrm>
            <a:off x="481013" y="1244601"/>
            <a:ext cx="8459787" cy="529375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prstTxWarp prst="textNoShape">
              <a:avLst/>
            </a:prstTxWarp>
            <a:spAutoFit/>
          </a:bodyPr>
          <a:lstStyle/>
          <a:p>
            <a:pPr>
              <a:buClr>
                <a:schemeClr val="accent1"/>
              </a:buClr>
              <a:buSzPct val="110000"/>
            </a:pPr>
            <a:r>
              <a:rPr lang="en-US" sz="2600" dirty="0" smtClean="0">
                <a:latin typeface="Calibri" charset="0"/>
              </a:rPr>
              <a:t>Working questions for hypotheses:</a:t>
            </a:r>
          </a:p>
          <a:p>
            <a:pPr>
              <a:buClr>
                <a:schemeClr val="accent1"/>
              </a:buClr>
              <a:buSzPct val="110000"/>
              <a:buFont typeface="Wingdings" charset="2"/>
              <a:buChar char="§"/>
            </a:pPr>
            <a:r>
              <a:rPr lang="en-US" sz="2600" dirty="0" smtClean="0">
                <a:latin typeface="Calibri" charset="0"/>
              </a:rPr>
              <a:t>  What are the effects of different predators</a:t>
            </a:r>
            <a:r>
              <a:rPr lang="en-US" sz="2600" dirty="0" smtClean="0">
                <a:latin typeface="Calibri" charset="0"/>
              </a:rPr>
              <a:t> on </a:t>
            </a:r>
            <a:r>
              <a:rPr lang="en-US" sz="2600" dirty="0" smtClean="0">
                <a:latin typeface="Calibri" charset="0"/>
              </a:rPr>
              <a:t>monarch dynamics?</a:t>
            </a:r>
          </a:p>
          <a:p>
            <a:pPr lvl="1">
              <a:buClr>
                <a:schemeClr val="accent2"/>
              </a:buClr>
              <a:buSzPct val="85000"/>
              <a:buFont typeface="Wingdings" charset="2"/>
              <a:buChar char="§"/>
            </a:pPr>
            <a:r>
              <a:rPr lang="en-US" sz="2600" dirty="0" smtClean="0">
                <a:latin typeface="Calibri" charset="0"/>
              </a:rPr>
              <a:t> Review</a:t>
            </a:r>
            <a:endParaRPr lang="en-US" sz="2600" dirty="0" smtClean="0">
              <a:latin typeface="Calibri" charset="0"/>
            </a:endParaRPr>
          </a:p>
          <a:p>
            <a:pPr>
              <a:buClr>
                <a:schemeClr val="accent1"/>
              </a:buClr>
              <a:buSzPct val="110000"/>
              <a:buFont typeface="Wingdings" charset="2"/>
              <a:buChar char="§"/>
            </a:pPr>
            <a:r>
              <a:rPr lang="en-US" sz="2600" dirty="0" smtClean="0">
                <a:latin typeface="Calibri" charset="0"/>
              </a:rPr>
              <a:t> Data needs/gaps</a:t>
            </a:r>
          </a:p>
          <a:p>
            <a:pPr lvl="1">
              <a:buClr>
                <a:schemeClr val="accent2"/>
              </a:buClr>
              <a:buSzPct val="85000"/>
              <a:buFont typeface="Wingdings" charset="2"/>
              <a:buChar char="§"/>
            </a:pPr>
            <a:r>
              <a:rPr lang="en-US" sz="2600" dirty="0" smtClean="0">
                <a:latin typeface="Calibri" charset="0"/>
              </a:rPr>
              <a:t> </a:t>
            </a:r>
            <a:r>
              <a:rPr lang="en-US" sz="2600" dirty="0" smtClean="0">
                <a:latin typeface="Calibri" charset="0"/>
              </a:rPr>
              <a:t>Response </a:t>
            </a:r>
            <a:r>
              <a:rPr lang="en-US" sz="2600" dirty="0" smtClean="0">
                <a:latin typeface="Calibri" charset="0"/>
              </a:rPr>
              <a:t>variables</a:t>
            </a:r>
          </a:p>
          <a:p>
            <a:pPr lvl="2">
              <a:buClr>
                <a:schemeClr val="accent6"/>
              </a:buClr>
              <a:buSzPct val="85000"/>
              <a:buFont typeface="Wingdings" charset="2"/>
              <a:buChar char="§"/>
            </a:pPr>
            <a:r>
              <a:rPr lang="en-US" sz="2600" dirty="0" smtClean="0">
                <a:latin typeface="Calibri" charset="0"/>
              </a:rPr>
              <a:t> Monarch survival (MLMP)</a:t>
            </a:r>
          </a:p>
          <a:p>
            <a:pPr lvl="2">
              <a:buClr>
                <a:schemeClr val="accent6"/>
              </a:buClr>
              <a:buSzPct val="85000"/>
              <a:buFont typeface="Wingdings" charset="2"/>
              <a:buChar char="§"/>
            </a:pPr>
            <a:r>
              <a:rPr lang="en-US" sz="2600" dirty="0" smtClean="0">
                <a:latin typeface="Calibri" charset="0"/>
              </a:rPr>
              <a:t> Monarch density (counts)</a:t>
            </a:r>
          </a:p>
          <a:p>
            <a:pPr lvl="1">
              <a:buClr>
                <a:schemeClr val="accent2"/>
              </a:buClr>
              <a:buSzPct val="85000"/>
              <a:buFont typeface="Wingdings" charset="2"/>
              <a:buChar char="§"/>
            </a:pPr>
            <a:r>
              <a:rPr lang="en-US" sz="2600" dirty="0" smtClean="0">
                <a:latin typeface="Calibri" charset="0"/>
              </a:rPr>
              <a:t> Explanatory variables </a:t>
            </a:r>
          </a:p>
          <a:p>
            <a:pPr lvl="2">
              <a:buClr>
                <a:schemeClr val="accent6"/>
              </a:buClr>
              <a:buSzPct val="85000"/>
              <a:buFont typeface="Wingdings" charset="2"/>
              <a:buChar char="§"/>
            </a:pPr>
            <a:r>
              <a:rPr lang="en-US" sz="2600" dirty="0" smtClean="0">
                <a:latin typeface="Calibri" charset="0"/>
              </a:rPr>
              <a:t> Predator occurrence/abundance (MLMP, various)</a:t>
            </a:r>
          </a:p>
          <a:p>
            <a:pPr lvl="3">
              <a:buClr>
                <a:schemeClr val="accent1"/>
              </a:buClr>
              <a:buSzPct val="85000"/>
              <a:buFont typeface="Wingdings" charset="2"/>
              <a:buChar char="§"/>
            </a:pPr>
            <a:r>
              <a:rPr lang="en-US" sz="2600" dirty="0" smtClean="0">
                <a:latin typeface="Calibri" charset="0"/>
              </a:rPr>
              <a:t> Ants</a:t>
            </a:r>
          </a:p>
          <a:p>
            <a:pPr lvl="3">
              <a:buClr>
                <a:schemeClr val="accent1"/>
              </a:buClr>
              <a:buSzPct val="85000"/>
              <a:buFont typeface="Wingdings" charset="2"/>
              <a:buChar char="§"/>
            </a:pPr>
            <a:r>
              <a:rPr lang="en-US" sz="2600" dirty="0" smtClean="0">
                <a:latin typeface="Calibri" charset="0"/>
              </a:rPr>
              <a:t> Lacewings</a:t>
            </a:r>
          </a:p>
          <a:p>
            <a:pPr lvl="3">
              <a:buClr>
                <a:schemeClr val="accent1"/>
              </a:buClr>
              <a:buSzPct val="85000"/>
              <a:buFont typeface="Wingdings" charset="2"/>
              <a:buChar char="§"/>
            </a:pPr>
            <a:r>
              <a:rPr lang="en-US" sz="2600" dirty="0" smtClean="0">
                <a:latin typeface="Calibri" charset="0"/>
              </a:rPr>
              <a:t> Earwigs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664200" y="2461388"/>
            <a:ext cx="2599267" cy="1979674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8722" name="TextBox 10"/>
          <p:cNvSpPr txBox="1">
            <a:spLocks noChangeArrowheads="1"/>
          </p:cNvSpPr>
          <p:nvPr/>
        </p:nvSpPr>
        <p:spPr bwMode="auto">
          <a:xfrm>
            <a:off x="-1828800" y="3081338"/>
            <a:ext cx="184150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prstTxWarp prst="textNoShape">
              <a:avLst/>
            </a:prstTxWarp>
            <a:spAutoFit/>
          </a:bodyPr>
          <a:lstStyle/>
          <a:p>
            <a:endParaRPr lang="en-US">
              <a:latin typeface="Tw Cen MT" charset="-18"/>
            </a:endParaRPr>
          </a:p>
        </p:txBody>
      </p:sp>
      <p:sp>
        <p:nvSpPr>
          <p:cNvPr id="158723" name="Rectangle 3"/>
          <p:cNvSpPr txBox="1">
            <a:spLocks noChangeArrowheads="1"/>
          </p:cNvSpPr>
          <p:nvPr/>
        </p:nvSpPr>
        <p:spPr bwMode="auto">
          <a:xfrm>
            <a:off x="446088" y="304800"/>
            <a:ext cx="81534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prstTxWarp prst="textNoShape">
              <a:avLst/>
            </a:prstTxWarp>
          </a:bodyPr>
          <a:lstStyle/>
          <a:p>
            <a:pPr marL="24161750" indent="-24161750" defTabSz="914400">
              <a:lnSpc>
                <a:spcPct val="90000"/>
              </a:lnSpc>
            </a:pPr>
            <a:r>
              <a:rPr lang="en-US" sz="4000" dirty="0" smtClean="0">
                <a:latin typeface="Calibri" charset="0"/>
              </a:rPr>
              <a:t>Parasitoids</a:t>
            </a:r>
            <a:r>
              <a:rPr lang="en-US" dirty="0" smtClean="0">
                <a:solidFill>
                  <a:schemeClr val="tx2"/>
                </a:solidFill>
                <a:latin typeface="Trebuchet MS" charset="0"/>
              </a:rPr>
              <a:t/>
            </a:r>
            <a:br>
              <a:rPr lang="en-US" dirty="0" smtClean="0">
                <a:solidFill>
                  <a:schemeClr val="tx2"/>
                </a:solidFill>
                <a:latin typeface="Trebuchet MS" charset="0"/>
              </a:rPr>
            </a:br>
            <a:endParaRPr lang="en-US" sz="2500" dirty="0">
              <a:solidFill>
                <a:schemeClr val="tx2"/>
              </a:solidFill>
              <a:latin typeface="Trebuchet MS" charset="0"/>
            </a:endParaRPr>
          </a:p>
        </p:txBody>
      </p:sp>
      <p:sp>
        <p:nvSpPr>
          <p:cNvPr id="8" name="TextBox 3"/>
          <p:cNvSpPr txBox="1">
            <a:spLocks noChangeArrowheads="1"/>
          </p:cNvSpPr>
          <p:nvPr/>
        </p:nvSpPr>
        <p:spPr bwMode="auto">
          <a:xfrm>
            <a:off x="481013" y="1244601"/>
            <a:ext cx="8459787" cy="48936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prstTxWarp prst="textNoShape">
              <a:avLst/>
            </a:prstTxWarp>
            <a:spAutoFit/>
          </a:bodyPr>
          <a:lstStyle/>
          <a:p>
            <a:pPr>
              <a:buClr>
                <a:schemeClr val="accent1"/>
              </a:buClr>
              <a:buSzPct val="110000"/>
            </a:pPr>
            <a:r>
              <a:rPr lang="en-US" sz="2600" dirty="0" smtClean="0">
                <a:latin typeface="Calibri" charset="0"/>
              </a:rPr>
              <a:t>Working questions for hypotheses:</a:t>
            </a:r>
          </a:p>
          <a:p>
            <a:pPr>
              <a:buClr>
                <a:schemeClr val="accent1"/>
              </a:buClr>
              <a:buSzPct val="110000"/>
              <a:buFont typeface="Wingdings" charset="2"/>
              <a:buChar char="§"/>
            </a:pPr>
            <a:r>
              <a:rPr lang="en-US" sz="2600" dirty="0" smtClean="0">
                <a:latin typeface="Calibri" charset="0"/>
              </a:rPr>
              <a:t>  What drives rates of parasitism?</a:t>
            </a:r>
          </a:p>
          <a:p>
            <a:pPr lvl="1">
              <a:buClr>
                <a:schemeClr val="accent2"/>
              </a:buClr>
              <a:buSzPct val="85000"/>
              <a:buFont typeface="Wingdings" charset="2"/>
              <a:buChar char="§"/>
            </a:pPr>
            <a:r>
              <a:rPr lang="en-US" sz="2600" dirty="0" smtClean="0">
                <a:latin typeface="Calibri" charset="0"/>
              </a:rPr>
              <a:t>  Infection levels are density-dependent</a:t>
            </a:r>
          </a:p>
          <a:p>
            <a:pPr lvl="1">
              <a:buClr>
                <a:schemeClr val="accent2"/>
              </a:buClr>
              <a:buSzPct val="85000"/>
              <a:buFont typeface="Wingdings" charset="2"/>
              <a:buChar char="§"/>
            </a:pPr>
            <a:r>
              <a:rPr lang="en-US" sz="2600" dirty="0" smtClean="0">
                <a:latin typeface="Calibri" charset="0"/>
              </a:rPr>
              <a:t>  Infection levels increase with other host availability</a:t>
            </a:r>
          </a:p>
          <a:p>
            <a:pPr lvl="1">
              <a:buClr>
                <a:schemeClr val="accent2"/>
              </a:buClr>
              <a:buSzPct val="85000"/>
              <a:buFont typeface="Wingdings" charset="2"/>
              <a:buChar char="§"/>
            </a:pPr>
            <a:r>
              <a:rPr lang="en-US" sz="2600" dirty="0" smtClean="0">
                <a:latin typeface="Calibri" charset="0"/>
              </a:rPr>
              <a:t>  Infection levels increase with winter survival</a:t>
            </a:r>
          </a:p>
          <a:p>
            <a:pPr>
              <a:buClr>
                <a:schemeClr val="accent1"/>
              </a:buClr>
              <a:buSzPct val="110000"/>
              <a:buFont typeface="Wingdings" charset="2"/>
              <a:buChar char="§"/>
            </a:pPr>
            <a:r>
              <a:rPr lang="en-US" sz="2600" dirty="0" smtClean="0">
                <a:latin typeface="Calibri" charset="0"/>
              </a:rPr>
              <a:t> Data needs/gaps</a:t>
            </a:r>
          </a:p>
          <a:p>
            <a:pPr lvl="1">
              <a:buClr>
                <a:schemeClr val="accent2"/>
              </a:buClr>
              <a:buSzPct val="85000"/>
              <a:buFont typeface="Wingdings" charset="2"/>
              <a:buChar char="§"/>
            </a:pPr>
            <a:r>
              <a:rPr lang="en-US" sz="2600" dirty="0" smtClean="0">
                <a:latin typeface="Calibri" charset="0"/>
              </a:rPr>
              <a:t> </a:t>
            </a:r>
            <a:r>
              <a:rPr lang="en-US" sz="2600" dirty="0" smtClean="0">
                <a:latin typeface="Calibri" charset="0"/>
              </a:rPr>
              <a:t>Response </a:t>
            </a:r>
            <a:r>
              <a:rPr lang="en-US" sz="2600" dirty="0" smtClean="0">
                <a:latin typeface="Calibri" charset="0"/>
              </a:rPr>
              <a:t>variables</a:t>
            </a:r>
          </a:p>
          <a:p>
            <a:pPr lvl="2">
              <a:buClr>
                <a:schemeClr val="accent6"/>
              </a:buClr>
              <a:buSzPct val="85000"/>
              <a:buFont typeface="Wingdings" charset="2"/>
              <a:buChar char="§"/>
            </a:pPr>
            <a:r>
              <a:rPr lang="en-US" sz="2600" dirty="0" smtClean="0">
                <a:latin typeface="Calibri" charset="0"/>
              </a:rPr>
              <a:t> Parasitoid levels </a:t>
            </a:r>
          </a:p>
          <a:p>
            <a:pPr lvl="1">
              <a:buClr>
                <a:schemeClr val="accent2"/>
              </a:buClr>
              <a:buSzPct val="85000"/>
              <a:buFont typeface="Wingdings" charset="2"/>
              <a:buChar char="§"/>
            </a:pPr>
            <a:r>
              <a:rPr lang="en-US" sz="2600" dirty="0" smtClean="0">
                <a:latin typeface="Calibri" charset="0"/>
              </a:rPr>
              <a:t> Explanatory variables </a:t>
            </a:r>
          </a:p>
          <a:p>
            <a:pPr lvl="2">
              <a:buClr>
                <a:schemeClr val="accent6"/>
              </a:buClr>
              <a:buSzPct val="85000"/>
              <a:buFont typeface="Wingdings" charset="2"/>
              <a:buChar char="§"/>
            </a:pPr>
            <a:r>
              <a:rPr lang="en-US" sz="2600" dirty="0" smtClean="0">
                <a:latin typeface="Calibri" charset="0"/>
              </a:rPr>
              <a:t> Weather</a:t>
            </a:r>
          </a:p>
          <a:p>
            <a:pPr lvl="2">
              <a:buClr>
                <a:schemeClr val="accent6"/>
              </a:buClr>
              <a:buSzPct val="85000"/>
              <a:buFont typeface="Wingdings" charset="2"/>
              <a:buChar char="§"/>
            </a:pPr>
            <a:r>
              <a:rPr lang="en-US" sz="2600" dirty="0" smtClean="0">
                <a:latin typeface="Calibri" charset="0"/>
              </a:rPr>
              <a:t> Other butterfly host density</a:t>
            </a:r>
          </a:p>
          <a:p>
            <a:pPr lvl="2">
              <a:buClr>
                <a:schemeClr val="accent6"/>
              </a:buClr>
              <a:buSzPct val="85000"/>
              <a:buFont typeface="Wingdings" charset="2"/>
              <a:buChar char="§"/>
            </a:pPr>
            <a:r>
              <a:rPr lang="en-US" sz="2600" dirty="0" smtClean="0">
                <a:latin typeface="Calibri" charset="0"/>
              </a:rPr>
              <a:t> Monarch density (MLMP, counts)</a:t>
            </a:r>
            <a:endParaRPr lang="en-US" sz="2600" dirty="0" smtClean="0">
              <a:latin typeface="Calibri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15173" y="3451225"/>
            <a:ext cx="2184315" cy="2158916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Paper">
  <a:themeElements>
    <a:clrScheme name="Paper">
      <a:dk1>
        <a:sysClr val="windowText" lastClr="000000"/>
      </a:dk1>
      <a:lt1>
        <a:sysClr val="window" lastClr="FFFFFF"/>
      </a:lt1>
      <a:dk2>
        <a:srgbClr val="444D26"/>
      </a:dk2>
      <a:lt2>
        <a:srgbClr val="FEFAC9"/>
      </a:lt2>
      <a:accent1>
        <a:srgbClr val="A5B592"/>
      </a:accent1>
      <a:accent2>
        <a:srgbClr val="F3A447"/>
      </a:accent2>
      <a:accent3>
        <a:srgbClr val="E7BC29"/>
      </a:accent3>
      <a:accent4>
        <a:srgbClr val="D092A7"/>
      </a:accent4>
      <a:accent5>
        <a:srgbClr val="9C85C0"/>
      </a:accent5>
      <a:accent6>
        <a:srgbClr val="809EC2"/>
      </a:accent6>
      <a:hlink>
        <a:srgbClr val="8E58B6"/>
      </a:hlink>
      <a:folHlink>
        <a:srgbClr val="7F6F6F"/>
      </a:folHlink>
    </a:clrScheme>
    <a:fontScheme name="Paper">
      <a:majorFont>
        <a:latin typeface="Constantia"/>
        <a:ea typeface=""/>
        <a:cs typeface=""/>
        <a:font script="Jpan" typeface="ヒラギノ角ゴ Pro W3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onstantia"/>
        <a:ea typeface=""/>
        <a:cs typeface=""/>
        <a:font script="Jpan" typeface="ヒラギノ角ゴ Pro W3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Paper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63000"/>
                <a:tint val="82000"/>
              </a:schemeClr>
              <a:schemeClr val="phClr">
                <a:tint val="10000"/>
                <a:satMod val="400000"/>
              </a:schemeClr>
            </a:duotone>
          </a:blip>
          <a:tile tx="0" ty="0" sx="40000" sy="40000" flip="none" algn="tl"/>
        </a:blipFill>
        <a:blipFill>
          <a:blip xmlns:r="http://schemas.openxmlformats.org/officeDocument/2006/relationships" r:embed="rId1">
            <a:duotone>
              <a:schemeClr val="phClr">
                <a:shade val="40000"/>
              </a:schemeClr>
              <a:schemeClr val="phClr">
                <a:tint val="42000"/>
              </a:schemeClr>
            </a:duotone>
          </a:blip>
          <a:tile tx="0" ty="0" sx="40000" sy="40000" flip="none" algn="tl"/>
        </a:blipFill>
      </a:fillStyleLst>
      <a:lnStyleLst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635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algn="tl" rotWithShape="0">
              <a:srgbClr val="000000">
                <a:alpha val="50000"/>
              </a:srgbClr>
            </a:outerShdw>
          </a:effectLst>
          <a:scene3d>
            <a:camera prst="orthographicFront"/>
            <a:lightRig rig="soft" dir="t">
              <a:rot lat="0" lon="0" rev="18000000"/>
            </a:lightRig>
          </a:scene3d>
          <a:sp3d prstMaterial="dkEdge">
            <a:bevelT w="73660" h="44450" prst="riblet"/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55000"/>
                <a:alpha val="20000"/>
              </a:schemeClr>
              <a:schemeClr val="phClr">
                <a:tint val="40000"/>
                <a:shade val="90000"/>
                <a:satMod val="60000"/>
                <a:alpha val="20000"/>
              </a:schemeClr>
            </a:duotone>
          </a:blip>
          <a:tile tx="0" ty="0" sx="58000" sy="38000" flip="none" algn="tl"/>
        </a:blipFill>
        <a:blipFill>
          <a:blip xmlns:r="http://schemas.openxmlformats.org/officeDocument/2006/relationships" r:embed="rId2">
            <a:duotone>
              <a:schemeClr val="phClr">
                <a:shade val="12000"/>
                <a:satMod val="240000"/>
              </a:schemeClr>
              <a:schemeClr val="phClr">
                <a:tint val="65000"/>
              </a:schemeClr>
            </a:duotone>
          </a:blip>
          <a:stretch>
            <a:fillRect/>
          </a:stretch>
        </a:blipFill>
      </a:bgFillStyleLst>
    </a:fmtScheme>
  </a:themeElements>
  <a:objectDefaults>
    <a:spDef>
      <a:spPr/>
      <a:bodyPr rtlCol="0" anchor="ctr"/>
      <a:lstStyle>
        <a:defPPr algn="ctr">
          <a:defRPr/>
        </a:defPPr>
      </a:lstStyle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Paper.thmx</Template>
  <TotalTime>225</TotalTime>
  <Words>528</Words>
  <Application>Microsoft Macintosh PowerPoint</Application>
  <PresentationFormat>On-screen Show (4:3)</PresentationFormat>
  <Paragraphs>83</Paragraphs>
  <Slides>8</Slides>
  <Notes>8</Notes>
  <HiddenSlides>0</HiddenSlides>
  <MMClips>0</MMClips>
  <ScaleCrop>false</ScaleCrop>
  <HeadingPairs>
    <vt:vector size="4" baseType="variant">
      <vt:variant>
        <vt:lpstr>Design Template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9" baseType="lpstr">
      <vt:lpstr>Paper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</vt:vector>
  </TitlesOfParts>
  <Company>University of Georgia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Beck</dc:creator>
  <cp:lastModifiedBy>Beck</cp:lastModifiedBy>
  <cp:revision>4</cp:revision>
  <dcterms:created xsi:type="dcterms:W3CDTF">2010-04-12T15:52:15Z</dcterms:created>
  <dcterms:modified xsi:type="dcterms:W3CDTF">2010-04-12T18:10:49Z</dcterms:modified>
</cp:coreProperties>
</file>