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63" r:id="rId6"/>
    <p:sldId id="262" r:id="rId7"/>
    <p:sldId id="259" r:id="rId8"/>
    <p:sldId id="261"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215699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105420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454D9A-1976-48EB-B59F-7115A6A6F6E0}" type="datetimeFigureOut">
              <a:rPr lang="en-US" smtClean="0"/>
              <a:t>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6994666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454D9A-1976-48EB-B59F-7115A6A6F6E0}" type="datetimeFigureOut">
              <a:rPr lang="en-US" smtClean="0"/>
              <a:t>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167129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454D9A-1976-48EB-B59F-7115A6A6F6E0}" type="datetimeFigureOut">
              <a:rPr lang="en-US" smtClean="0"/>
              <a:t>1/12/2013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1568678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454D9A-1976-48EB-B59F-7115A6A6F6E0}" type="datetimeFigureOut">
              <a:rPr lang="en-US" smtClean="0"/>
              <a:t>1/12/2013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370842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454D9A-1976-48EB-B59F-7115A6A6F6E0}" type="datetimeFigureOut">
              <a:rPr lang="en-US" smtClean="0"/>
              <a:t>1/12/2013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4819740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454D9A-1976-48EB-B59F-7115A6A6F6E0}" type="datetimeFigureOut">
              <a:rPr lang="en-US" smtClean="0"/>
              <a:t>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930475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454D9A-1976-48EB-B59F-7115A6A6F6E0}" type="datetimeFigureOut">
              <a:rPr lang="en-US" smtClean="0"/>
              <a:t>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967024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13668253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454D9A-1976-48EB-B59F-7115A6A6F6E0}" type="datetimeFigureOut">
              <a:rPr lang="en-US" smtClean="0"/>
              <a:t>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32D3E13-1AFD-4375-AE5F-F2578B19F7ED}" type="slidenum">
              <a:rPr lang="en-US" smtClean="0"/>
              <a:t>‹#›</a:t>
            </a:fld>
            <a:endParaRPr lang="en-US"/>
          </a:p>
        </p:txBody>
      </p:sp>
    </p:spTree>
    <p:extLst>
      <p:ext uri="{BB962C8B-B14F-4D97-AF65-F5344CB8AC3E}">
        <p14:creationId xmlns:p14="http://schemas.microsoft.com/office/powerpoint/2010/main" val="321709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454D9A-1976-48EB-B59F-7115A6A6F6E0}" type="datetimeFigureOut">
              <a:rPr lang="en-US" smtClean="0"/>
              <a:t>1/12/2013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2D3E13-1AFD-4375-AE5F-F2578B19F7ED}" type="slidenum">
              <a:rPr lang="en-US" smtClean="0"/>
              <a:t>‹#›</a:t>
            </a:fld>
            <a:endParaRPr lang="en-US"/>
          </a:p>
        </p:txBody>
      </p:sp>
    </p:spTree>
    <p:extLst>
      <p:ext uri="{BB962C8B-B14F-4D97-AF65-F5344CB8AC3E}">
        <p14:creationId xmlns:p14="http://schemas.microsoft.com/office/powerpoint/2010/main" val="3919814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hyperlink" Target="http://www.nsf.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0"/>
            <a:ext cx="7772400" cy="1470025"/>
          </a:xfrm>
        </p:spPr>
        <p:txBody>
          <a:bodyPr/>
          <a:lstStyle/>
          <a:p>
            <a:r>
              <a:rPr lang="en-US" dirty="0" smtClean="0"/>
              <a:t>Roads, Toads, and Nodes</a:t>
            </a:r>
            <a:endParaRPr lang="en-US" dirty="0"/>
          </a:p>
        </p:txBody>
      </p:sp>
      <p:sp>
        <p:nvSpPr>
          <p:cNvPr id="3" name="Subtitle 2"/>
          <p:cNvSpPr>
            <a:spLocks noGrp="1"/>
          </p:cNvSpPr>
          <p:nvPr>
            <p:ph type="subTitle" idx="1"/>
          </p:nvPr>
        </p:nvSpPr>
        <p:spPr>
          <a:xfrm>
            <a:off x="1295400" y="1752600"/>
            <a:ext cx="6400800" cy="1752600"/>
          </a:xfrm>
        </p:spPr>
        <p:txBody>
          <a:bodyPr/>
          <a:lstStyle/>
          <a:p>
            <a:r>
              <a:rPr lang="en-US" dirty="0" smtClean="0"/>
              <a:t>Collaborative course-based research on amphibian landscape ecology</a:t>
            </a:r>
            <a:endParaRPr lang="en-US" dirty="0"/>
          </a:p>
        </p:txBody>
      </p:sp>
      <p:pic>
        <p:nvPicPr>
          <p:cNvPr id="1026" name="Picture 2" descr="GE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3175539"/>
            <a:ext cx="3362325" cy="299666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 clam ph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3180088"/>
            <a:ext cx="3657600" cy="29260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9643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8300" y="432864"/>
            <a:ext cx="8229600" cy="1143000"/>
          </a:xfrm>
        </p:spPr>
        <p:txBody>
          <a:bodyPr/>
          <a:lstStyle/>
          <a:p>
            <a:pPr algn="l"/>
            <a:r>
              <a:rPr lang="en-US" dirty="0" smtClean="0"/>
              <a:t>    Project goals:</a:t>
            </a:r>
            <a:endParaRPr lang="en-US" dirty="0"/>
          </a:p>
        </p:txBody>
      </p:sp>
      <p:sp>
        <p:nvSpPr>
          <p:cNvPr id="3" name="Content Placeholder 2"/>
          <p:cNvSpPr>
            <a:spLocks noGrp="1"/>
          </p:cNvSpPr>
          <p:nvPr>
            <p:ph idx="1"/>
          </p:nvPr>
        </p:nvSpPr>
        <p:spPr>
          <a:xfrm>
            <a:off x="396733" y="1981200"/>
            <a:ext cx="8229600" cy="4525963"/>
          </a:xfrm>
        </p:spPr>
        <p:txBody>
          <a:bodyPr>
            <a:normAutofit lnSpcReduction="10000"/>
          </a:bodyPr>
          <a:lstStyle/>
          <a:p>
            <a:r>
              <a:rPr lang="en-US" dirty="0" smtClean="0"/>
              <a:t>Provide real research experience for students in biology/ ecology courses </a:t>
            </a:r>
          </a:p>
          <a:p>
            <a:r>
              <a:rPr lang="en-US" dirty="0" smtClean="0"/>
              <a:t>Improve students’ ability and confidence in organizing and compiling data</a:t>
            </a:r>
          </a:p>
          <a:p>
            <a:r>
              <a:rPr lang="en-US" dirty="0" smtClean="0"/>
              <a:t>Improve students’ understanding of landscape ecology/ GIS</a:t>
            </a:r>
          </a:p>
          <a:p>
            <a:r>
              <a:rPr lang="en-US" dirty="0" smtClean="0"/>
              <a:t>Generate new findings about the effects of roads and other landscape features on amphibian populations (i.e. do science) </a:t>
            </a:r>
          </a:p>
          <a:p>
            <a:endParaRPr lang="en-US" dirty="0"/>
          </a:p>
        </p:txBody>
      </p:sp>
      <p:sp>
        <p:nvSpPr>
          <p:cNvPr id="4" name="AutoShape 2" descr="data:image/jpeg;base64,/9j/4AAQSkZJRgABAQAAAQABAAD/2wCEAAkGBhQSERUUExMVFRUWGBoaGRgYGRgZGRgcGxsYHR4aHRodHCYeGBojHB0cHzAgIycpLCwtGB8xNTAqNSYsLCkBCQoKDgwOGg8PGiwkHyQsLCwsLCwsLCwsLCksKSwsLCwsLCwsLCwsLCwpLCwsLCwpLCwsLCwsKSwsLCksLCwsLP/AABEIALUBFwMBIgACEQEDEQH/xAAcAAACAwEBAQEAAAAAAAAAAAAEBQADBgIBBwj/xAA9EAACAQIEBQEGBQMDAwQDAAABAhEDIQAEEjEFIkFRYXEGEzKBkaFCscHR8CNS4RRi8TNykgcVFrI0goP/xAAZAQADAQEBAAAAAAAAAAAAAAAAAQIDBAX/xAAiEQACAgIDAAMBAQEAAAAAAAAAAQIREiEDMUETIlFhcTL/2gAMAwEAAhEDEQA/AMVSdRHTxjuuw3JtisKZJ0mB1PXFVWtMC18Z2ALS5msNQnHuc4ArCQNJwRSrU0sDffBSZzVb74QULshw5lplAbncntj1PZ4sLs09xh1laQvJAPbHGZ4zSpzAJA+U/PDodIHTKMEA1Rpt6+cU1OGM14d/AAH548X2p1DUlPb5kYLoZ/3ka6uksLA2+2HpEuKYLQ9lKROuoSB1WR+mDTlVRYpQATsoAt698CVs3TQwHvsZBtGB87W06djqvE9O+E5FVQ14jRJK8sgACTgXN5ZIt8x0GL89SC8yqGNjDG21ox3RzKEQ9IXIDAHY98MGJ8rwqmsMWkg2gXxelVZaFkbkHb/OGVTgQfS9OodI6Hp8zbA9VkpK2glm/FINvpfThBRXlOEU2IPuUE3uP0wVV4fptoUDppWCPvhRUp5ippOsEDopI+vXB2TyNckNUcgTZe49cFgBZ/JMEsSJ2Jvf53GLsiN9cKxA2Ez/AJw54lUUqt7j8sJqeXKljJi0A+tzgoTHuTMoQAPXHeVypZ9KxtN9rYA4S39S5JXeO8Y0NKjTe4sTMRYjx642hHIHIBGXcNt02xGpOT8Prh0GggbmOvbucB5XLtUchgQFPxKbP8jjX40LNiPjfAWq6WIWQIUExM/li3IcBamscq2EgbfXGi0hZjaPv5OFNas6KUd9TTOvpp7eowOEYk22Yyt7PA5oCZUtLDt1+mN5RySBAUXwWPjAXs7wkkmqbidzYt6dl/PGlzjpRplmG9o74mEfWNsAzeRCqBEiN8ZbJ53SHQCSHIB7ThnmM9UZWhoJ26xHQYUU8qrKwYm/xRN8Zz2VYvzfD2zFY61AQWUzFu9sAZr2dKuFC2aeYGYA9cPaOZYGNwLX7fvi/Nk6NQE+P5tiA7M8r1aaFKddmBsey/WSBh9whlZAKjcyC9/vgWoqIp3WYta/rirNI0yNKysQPzw02Jl3EHB1wQYP7Yy3GKuqrfooH2n88aQZQKgVZvEz1OM1xLLPrJKmJgdflgXpEew/geYdiBIsPqPI8YmNBkMiEprAiwucTAaUCNmiU3k4pzZBIJDSBEAGPnhbQyhe7i3004NqoGcS8KFBADbx1xmB1kqzNVCmkqr16k4a11VSLQN49OnzxOH0AxBXYixPUd8ePULEwRpHa5MdfGAo8FSxH4mue3pOFuZ4N7wkAE+Z5Rg7M5vRAIMG+rcj5dMCNnGZeUsQTtEH6dvOCxFvD/Z5KT2YuxGwNv8AOHCex4qwzLqN+piL7AbQRE2A6xvir2bzhDmwVpABJC9ZkMfhuBcd8bPIcSpCnzsOogtTYbnQVFgYB7AzPWYylK2bwiqsxWf9m/dkAKPg94AJkqPiHMOkEmYEdcFNwGlmFUltMjlkFdQBiVtcTa22G/tNnlzD0hQljBVgwIkAsUb3jAcw1FSDY2vfCynwOoqoGrU1VSSqmoHjY2A2tAB6xG+BSorG/C3P8GcCSosBtfbC+hRCmwBY36n+HBtPhmYgvTzCvJuGPLJmAZgCY6dxiK2XYla/+oSrJBUIIW8CDqC9uwvisyXxlGdpUyqnUdXrAt2G2B8ojhjqJ09OtsWV8uABdSgbbUruvoLA+mrBGX4NU92xRkdTc3AI6zh5olwZXmMqsGW84oTOaSINvN7fphdW4dWmXaV/uUE/cHBJraREg/KDHrh5J9ENNdhApM21yLmTH3wuzWWOoimQXfeJbT69MdtnLkaTf7zgvh2fnlUBem2GmiLQrPDBR5veOz9g1h++PeH+1NSk+hyPB3AnvGGvFuBa1WCwO3L56md8J8j7GutRWcjSrSR1IBn5TjRWh0mbPh+Y1iJv1M/bDMMVG33A+WMFQyVVGaIJdibE9TtjluJvTqaKuoA7S2NVy12iaNHXb3shnZbnlBIt6jAWVRKtdqczSQKCRJBPYnsMFU+I02UKCVYWJN/+cF5XgJpqXp1J1Em+3+MJpy6DQW2YKRAIEWO+KHqVMw+m2kDlP5yMFZFC6wwYX9b4tp6aBaRcmxO+LWwkjyhwymBpJ5gYJ6xj08LENEExO3b9cXZLMBixO89uluvTHWb4glNfeF4Asx2AGLVdkmY4zltSrUpqYAM2AnCxqsoIBsb4dniIKutMqwcnST8MHrjK8QzFSnRYETzTItae2MeRK7GmcVqq1ap1GoZsFUbEYsPD6QqGffsw/wB1vtbHWSZhsYJEahfc4aZrLFACBJBufGMbKSFlXOBWEIVCH8RmfOAavG3asKaaQpNzE+sHDHi7Cs1NWUwR2icVjgypGgTf5j98FiSGlYwAV6CCLX84mKq0Ksn4bXHfEw6Q7EPGMo9NTpAC7mDc4roZMMUaIAVYIO/+3zhlmEZqi8oFPqSb7dB2wSuTGoGZVBbsPQdTiBVsY5dFp0SCAbQBtE4UZPhbU1lXIMnpa/rg0ZoC53HTAtTiOoiCDNx5/wAYrSWyMpSdILy+aooP6nvGe4PwjbyQYHyxQ2XmWWmAOnN+pkt/nbHT8KDtpctoYiSsB2kdDDQPBt4w+/8AbEVNNJ+XTEMCXPg2OnpcEbEzeDzylaO2HG/RJlKFRvwwlySOg39I+WNFwr2ezBqQlOlIE6GanqG1mU3BMiAYPphbxBaqqrJv7pSJE3gkETaOVvG+A+Be1/EcuwKioyOpAFNFZWbSdJJKNqIMEg81iOWbKMfRylWj6HleCA1ihSkKpAbRzUK0EGdI5dYF5sQIIk4V+0fsW6glUIChSGYvrAJC6Bp5WCwDsCBIk44zX/qC5pAZvJNTrBXqKwBRVqBZp1dE66ZMNMzspAIsNNW4s+cyeUqE6WqqC4iQejW6CxYReMNqIvklo+RLmnkwWW4tJM2mb73nFtLOLXqBahBYQC7CFEQIPXYC4iw3ONhxbh6Va8UhMKoqGJAYTIWNh38k7RGFn/wYpVbWlN9enkLKGBMRM3X7bEeMRjtmviYvGWooCqmWXb3dNWRrT/1JDNO15j5YrajqE+4CN2HaZFyZJPp13MTjU5f2W1BmFtJGpbEwRMq34h8U7RA3xbR4KACpksCApUjSZ6yRdTbf+6bReGUYh6Dzb5gk/aDt/i/eLTYDnDwLmADN+kkjaT8utsbihwfWRpnUYZdQAVlhYvAC3YKT18ziLwYMp1SL8i6SxPwydgeSRMjYTuCAmGKMWeGVInQagF5Vgwj1UWER+uOcllgrKQeYmChB1DpN+Uj0PfGh4h7PlDKHex0za11a4bUDMgibHthR/oZYOGPvFN1dp6gkgn5WM7HFxk0RLjX4FV6jXIBOneCDAjeAbiOowL/r1JAliT0ggwO87YOrUyp93UBJCyNGlvPLcqw33afGB69dHkglAkxdtMj11EN4mB4xfzSJ+FHD5nSb02UCDIGrfyJA9MecQ4fTrIOW++szA6+s48o8QzCC0qGWCSqQw8AiLf3AThe7uGsDAmS0C4JBUjacaR5X6Zy40ugPSQzAmRtHmPuMOOGZ2shCUwziLiNX/GBaFEKS5V21TvAAPXw32w1GVqCmPdKxpm4Kg85PX9IPbFwle0ZuFdhdXjXuKKKqlq27gtyreYEdfGK8p7SpU5nDSZmRhLWpMtmBEdxF8VCxJmJ6Y1XI0Q0bDL5+mOZKkNEQYMjyDvjAe1vEarVGoKZp8pMD537emCdGprjzPb0OB1ynutWmTrMmbnbA+S1QBFXPsgCIB8NrWmNzGFnCqzM2ioSdBgGbScM6GbChrBiQIDTKzvA74Cz7AJrSLHm89D88Q22JIZWpvpBVpEwNh6ecWZjjBUoDaTGrse2ElKHKsJsJ3uJ9OuDAVCiZMaievXExbRUqb0d8WZ3qKsktAuBcX3jAeYp5uk6x/UH+3qPI6HDLhubH+qBaLU5vafn36Yv4pnwGd6ayYAAm3n54YUMuHAsn9SiV6kHHuEC5xyss7SbkSbeMeYLZVooy60azaCXYRIckBZPkXw8R6YVVAgTAOqxxm8nxQe9WnpBuFkbDvA7DGkztVVVhUA0CBPg9ZwmJAuYyCO7J7wkt0ELA8W5pxzT4ZTpH/q6mkQsEW7CRfAGV4V7syrhw3wkmCLYKyrsKpDMSAJ/uiIuD/N8JrwadM0VCiopqzREkGG5o3kKR9+/QYvqS+4g9fUxYR53O8Yo4cA9KSvSDeAp6T2vcTY3HfBtVlN7C2xMXPrJaNjJxxuz0YU1YTwlVBQMNTLMqT8VMy4BXZRBJ3m58gI8xkClYtTLpDnS41AlbrupJAImxJiTvuXlLKkoHAkhjEmR0mxPU6e3S+NTksjRqC6st4LIQQT/2QYm225PXG/C09PRjzQraPn+Zy7OhUEkuAGdlgIJkwDd2PS1p8AY01HiHvhSo0j7tKSqgKzq/t0DrNhJ/ycd+2nARSpoUqNLMN1C8tg0EAnUCVMdtXbCj2XQFwhmIMR3C9GI8HeCLb74qTinitkRi5fZmspcDp6Sktp6FZXxvb6bbYpyFNaNVldeQWFQDoQBLfUSwtI6YbZfIVB8vv1/a/ri9Kcyp/Kx6RHb98W4WLM+ee13tBVy7qaDCmh1IwIDcgKdDNtWqw/t74eez/tPSzYaARUBXWxKw3KV1gHZSTsY08twb4Re0WSmvUAGumlYgKs82qQqWIbTZtWnree6bheVOXzdKqh0IWqEMCCCFDSvQkaYHm5E2GOXGk67NG9r8PqdCqizFjPKDZjLBTPaVixvyg7WxzxMoiMXs7KAukkONL9DBBi56zqg4R5nNilRpusEuR3LGTPQ94PKIk7DAPHmZ0RiYuACraiQ0SZuwM7xO+2+otuIKP2Dq3FVqIKbESugt8MBoMlSZgFhOmPQ2GEiZUNmA1PoqzuRLfEur8PUjqItgCpkAeUAGRIhgxMhSbFhJEMCLgbGYnDLLBlACBdWksFIcmwBF7mAT8Wq+kXsDhY1ts0ytUkX8QSmv9MaTp+La8MGiANVoPURMWm4dcwy6SAKgginAIEAjUCApbSNxF73m5NTJ1SWgupIaApd2mCSrNYS136995AAq5ZQNUIQEU31QCVkDYiYg3AkRMzOFZdHL8LWBpa5CsqmyySoECZTeQTBbxsfVoVKhkiWWxKpcgiykIIkwbi9us47bMiqI1IDAABAZLAXkWlVgSFtpiOuLMrUCqogaSzLJ0tLG03kmIsSLdjaGKk0LMzkBuabx3B1iRf4lsZkd47iZxbTo1qIBp1XpUjJAnkNtWzGLi97npNsPve6hIqFZOyi7EBQFEFjJgWknlBxzmqoUIKc6tQIpgE6oJMkrubnbbDuuiXBMzPH+MVKhVKujlOrUhENOFop7k3H1+eH+YoLzbHlkmIIOzRPxMDB7G874V5jJhCRTJYKs3G1wG9BJtjWPJ+nNycXqBMvAEAftgWsCxhemCcwQB69sc5SmBYHe842OScqRXQyTzuvmTf8ALFOa4QxsUnU0kxYD5Y0ApwskC2KxUm+C6MPlYofKaVtAI2tb54GpSQCvQwcaJUBuxxU9JbyBfxhWUub+CWxfUQrQsGR/L4sFVJuoUeJP/GLMxQ0qQoO/264paojWMYNM2UrLWqUxfVv0OJgDL11ptqcWMwAJxMLZZVwDLIFDwTU1EA3tjRtlpa7ahHw/zfCzhxjSRdepG098FCsRUYwdJAPX7Yq7EgfimouEVguoT6x2/bBmVIpUwkSOp6/XAHFqup0hZM7x8IFrE7GSMFLmelQEAWk7ett8AWG8Dp1A7VFchiIF55f7SuzDwbY0mVzVGsApNOlUuAJHu2PYdaZ8GRbcbYzNDPIFJDD674Er1yT/AElBP9xsBP54zlBM0hPDo3mUL0HKHUtwdLWJE/EIs4gm6ki+NJlMqlSIIGg6pAA1WkSQQVgA+doIGPnvs/7Rhaa5fMvTYzKhtp8bFGj8SkfvqMlxB6boacVkkaqbAGoVtIQ/DUjoIDeDjKKxdM6XyZKxzxPJirQcVVblVtGmnYzBDRzRcAEkxBIHjDUMxBA1KhVQwO/Mq6lAKiJNl3mRecfQMrnMvmKRFMxdgAdSshudMiI7RNr4xXG+EVUqTp+KVB/BNrjR8MeSZPnFuLsSkqNhwv2xSopGnTETBB+YNhGwn6gTjvO8SYh9CkODIa5uNyzbcm5EnYA3tgbhY9wlMPF2nmIhegufhmf+L4WcU46lKuG93qMjbTuSdINoCSxjV17QcVlJqrMqinaQNxnhxW7hnNgGm2xhN/8AqBSDpBMkxNxjKqhFZKTBqiiVRptLO3OATKXuRtIPfG19sOKzRolHKn4yy3ABUfCRA1EzIv8Aixj+HZwrULAqDs5+EjURaQY7WA6kG2MerNrbUTVeztAtSX3xH9Iswa0KTcAkWIm8jaBhnneHrp1qAiU4YCBylRB22AIX1363A4lV0ZMCmJLSrbwOuota4vF4jeYxXV4kRkCqiXBZHW5F5ks9gSCJF9t5g4VIV70DtlOTWiKraTKgQIKpAbWsEQTbqT88U5HJxSkTLkFVXVAAUFBLiy3J3JbUI8k8CzXvKbq6qWpyxGk1CxgwNdlg7i5tboZ9yPGkZrhV0vKkmTCiwDBhykrHKev+6cZvRonfR0UBYCAWWwlbGQosNRU895uTeZ2xns9lfh0KpKyS3xyq7koZIteGURB3tOz4jwLSNQIMgzKvyjTv8ULLG5MfIAjCninBHZNlZmA+MvqUrpUkEkqBNyOlgCZjFdMammhFw+AoB0shJOkkqrbiQNVyNRsFmwtckEikEmBqctYAsSgHZjvYCZFgYEGSJ/7NCGBTvp1GFWJmAADqItflB+UYMZSnKrw8tZJZQWE2AYiQp0kliQAAVGnUV3sa1SA6efUySHN5cELqkACGaJCQDywR36zc2Y06fcvqsZAHu1NwBFQtzdW6WWdicUpQPuyFckMCzGGIdovAkG0rtAiJmCRdWfSWpIVZfdCdBQEAQZZ2ESTuwNwIv0aBy/BJxAFW0VajKNQL2cmWuW92wQyAYg9fWcC5uo0Aapkbah32IBnoDB2tthh/1F5Wmo+nWSWeZuCpC2iACBeQImCcV1805Zi1WXAAgLchRpgkLYwTfY373rRi9mdzjkAWJvvF42n1GBspnojqRF9/+cPuIhVKhWD8oNxAFvhMi/r3xns3kwATTmSZKdvI8eMawn4zl5eP8HFPiXbDKiVcWF8ZHLZ2AOh/XGo4WCACevbFtnBJUEtljBxSle4B6YYGhIkMLdzt4tucCVqRDHYkdQZH1G/+cOiEL2gk/lgWoujnAFzcRgmTO0YlcqFh3AER5+WJqtm0XTKW4kLTTQgdx3849wDmVRJioKkRtImw7i0EkfLHmNDptjDIVddMCL7GehGOs5lygkk22Av/AAYT8My3ux71dWk2EmAD18kDaYM4aNRLsJJ0np5777YBlmToz/VaB0UDr6k9PTFrtcSYPjr/AIxW0lgiiAo6Y9r0dBvcn+fTFdHPNt7Ks3UYkkRB/DA/bAGfFQyA2mB0B+cHv+2D0F8R0k374ghTZlWya64DlyeymZ6zjXcAeuoYuGFO1iSDHSPA8/a+M7xd2o1g6QCym/fofnEY0nCuJF6C6jJIBJ6ziqT7NnyNK0afL8eUjmB1adMg6X3AEnZwJ/Ft0OHVHjkqE/64AGliSriALaR8Qnr1+2MPkKoNZQdgZjv9Nu0+cbfI8IQAMJKWBHYkSIJ/WNidhjB/Tro6uOWa+wyzXEqdXQCQGCkKrEbsBqg3m6gRa7KOuKT7JJWzCOKqsx1AhgymBew33t03OKDwxw6lQKsQIaNSw0wLQSI6xAgnwfma+bqCFUqCUYltAnSWm4YkNHMbzvNiMFpbKf54M/aDgqUco1SnAemu9iSsQ24JkqzbXmMfKMxQ01QWpmmpANOUZZmdraTcyDG5F4iNZluPU6gjN5mqY3DnQAQSBGiJggm8A6e2HlH2hyIBpitS0xBDLM9JLEgtsGMDwADGFf2toL+tIzXEuGVGy3KS+poISCpgCWuQoItcbeMBVeGtTypAkajGhRZgAFlpOnWBBlSYkm242vHeIlaLGjTJ7FVKwFAFiNNtiBJ+G/bGPp+09ZApaSwEESXEbSVuoZgwAJm6yY2OVrwtMDyeWamCBKqTBVYlwrQA6zpYm55Zm9ox1ma4U6RckCRPMpGphGxHQnsJ3tjScJo/6mhzNBkqoJYqLkzJkczAmUi6i3YfO8H5IliCs3VHOqY+JSWCidjuVAvjPKns301SAcrx91K0/fMVDfDo5ipIGosRLLElbEwqWGwd5LNoFmYViAvMFUsLgybcsnxf5YyGdok6nNybyNNLSUkKQkSsrqWAYJcQbFcF5fiDOw94GJVpXRqEGIGk6m1cwgEAgx8W2NFV2iN9MfcYzIRQ8Re2uD116erEEEiQF+JgSwGk5ypU1HndQoLOAgVlBFro3QsPxebAWxf7RcSLlabVAFEaJBQsTMEtdSAZEg/hOxthx7IvqoszU1ZS3LpSQTABmIMcogExLE9odWLLFUZ6jnaiKSwhoaC/JqUhRDXBgqwaB8VjeDPIzOsKHVkTdQ88ygsNI0lfxhxygRqN9sPvaXKDMim3RAJK0lPRm+CYuupoK9YtN11HhqIIUqSx0EBlGozTZiWnSVFwCeUaZgjCdLQJt9geuQqaHLzr+J4PKA3KfxMywSDHwjpGKqtTS4ce60oogqo92dQLbEQxB5YabgXtBLz/AAysSzNQK0WGtNbHUCYA0vp1OY/Dde/kavRFJB7x+ci3gk+R8RFtUSZO15pRE5JC+pmldACWE3+FdhNz1NjaIAiPQTNZfQ2pOcHcggkSbSsmPSeuHFLgb1/+ius2JsABHUnr3t6YXcT4K9Nrklo8yeu5828zbtisTNv0Fy3CKNUf1CyMOs/aCIgHDCjQKrEqwA3Fp+RP74GahUUcwEadrixtI31b4T1eHV6dTVQqEqLhWb9SYN+vpjRb0zDkgmakhmEQ/T+4gA7WH+cDFzYaGINgINz1/W2FGU4vnKZJIpkbx7xBfq12I+22Ccn7WVEYkilMkmKyGbRG/wB8XiZfFEq4hVdTpCgEHmmdR9B/zgHM1fh/3fbGir+1dF4/1FJRtvpPz5SbedsV57hmXqgPRqCDG9xPg9Dgo0UEuhCKSwCxtF4MQe18eYObgxJA3jpeDbrF8TDFQTTy8gA7RPoRv+mLHoEDlY7Wxlf/AJJUV+dBItG0d++La/tezCNAA9Z/bDpjHNHOaKxZxAdLdiVN/nH5YqzfE1epy9B1i8dsKDn6lT4zpUEQDAI8D1nfF6uqqEBM3jrLX6i8W2wqZElaoc0aoPri5qeEmSzJIhyNf0+WDxXcqQo1NHKOs7fnhHM4tOjO8ez61HAW4Wb+Sb/ljR+xnCnqKA4KqNu5Bv8ALE4N7ClYasRqsQOg8z1P2xtMrkCp5DC/mLWv3N/+bt30jqUVVAGb4ToYFaV9t+Xex8H74d0My1JNLKwUx11BbT36mLT036Yuyx5IYgkdv26wfyxznhrUBQdU8sDf8IA6XnpcQfQkkmqKi6dmkyOain0JAnSAxLWBnpJIv/5G5wVX4jopk8qMQSF0lyukMSGAAuLbjGW4NnwgCudtpBYEX2mBtI5rW9YKyaVatL3lSmwMmQ4UgBDokCR2I8qDuduKakjojizNUKp96FpyHNQcymdJLHsgct8QsNiSCZhdn7P+z6ZcBiqtU+IECR/aCNRMH0EzN7kYzJqFK1Tl1Mr6RAUL8UqrEFVDA9pjeegro+1tbWW1AknkTpqjZ5EQLGD4sL4tybHhZvOL8QUKwLFTtIBYg9ojmPj9JjIUMx8VLM09QaeZTGmQSs9QA3kgQYBgYKyeefMUi7TpNgCR8TMwLAQB+FiDygwJ1YX8Tp6kBJc6mCBp1DlnVvLt2BWBEdcYt7NYwXQecyMrRLZWXJ59idVlMtoaQwDFpuRfmvgbheUqZuGJZZEaiFIkKAJJABJEmLFZ3JF0GQzdSnUBLRzEByWW0iQSBYddibnbcanJe1hZShp6KluTSRTcCL6+nMsdQA1oO1KN9k24gecyLIZrzLE/1LuTsSwIWGULyEA+ogY7y/Df6itvIDk+9qM66kgLygFYkRJExBbtqq6LXTTZgbArdAC0kLYGy3Ji0LcTGM3xn2XzFKoGpa4iYW8GGMRq5qcqi87g/wC1oIw8B/La/oj49witSqrTaIiDoMgiSx1JcMpGkbaQZEWJw04RxGnlkI92S7QReDJIsoWy7gwt7xaLicS4xWX/APKosNSkq9I0wt4kSkgqCLKWsDtIBw5p+xWVror06t4HMnw6jZomIEsRCgR7tQdmmoptkNqti1uPU9UooZiw009AVSzLA1EEBQA0QSdrm2G/DuGU8sv+ozVSm1R9WnUBpYlkEiAHdhFzFgZiZJyvEuAUadRxTrpUIbYnrrUAawPiJZiIP4ZNxgf2n9qmZKaI50hIYlYluUSxC3MrIgxcC8GdI6ZEno0Qd80+uq2pgxgQFAAMBdMak5ZMEj8NrSeM17L+9qSSoUjYieu0SLyMCZGr7unSAYu7BS5XTILAbwT30TvyieksaVc1bDVqcAg7bbz8wRbeMUv6Hmi5eFtlUYqy302B+o/XGQ4gjVKhmoV0m9iQN5Btb1/PDTimcrU3YEyPhvcWk2vvEYCy2dZ0JqLJOxv2gHyZH2w2Ioymf06wSZuoMwCNPTuNjp9R5wn4nlPeNyoW326Hc2G2+CKkljVckSRAixFySe0Fo/kYMyKgJr12J7nVuBCjbbvaAcIO9GXp5SDrAsI3mTPQf3D99sDZjIIxHLA+f0OH2UWXaKZ0SwB6Fo1EdRKkm35bYXVOVmLCIMR/N8VFszlFJWhW/D7QBI2gk7b2IuL3i4xxlKJE+5qOpm6yp2t3AI+WGRcGQoPSD0/npjzI5aCSbMfy9YE40szPeF+0tTLv/XRjaAwtb8iPyx5goHpEj5HEwWVYjy3CgCCQWFt7C/X/ABg6vkwV/Aq9QYWT06W9ca9sqpEaR1iQJ+sbTgSrw6mZDJK27zPcGZB2vhWViY/OuHOkLrcLuusx6bkgCL47onTpKjS0fEO/Xe/yw9q8Dprp0076iWYsZgCRvYC8H9cCcQYEHWNxY2GxkG/gGw7A4eRLiAaBUrINXObTta52xosnnhQcpCyx+I7Axed8JaSj3oQSH09QALgC56C/fxgrM5b3WhjBIMlZ9OvSZN8TbFo1WTdiGrVntJhQI0jeSDubfphTxX2vGvRTBZjYiSBFz6QQTcd/GMvxv2iarCqYURYdT5PWPGOco1QEuygs8XJv137d/pim9Do+ieyrEZVnc6jJnsN7X3EeMJsv7YqKxRjADSSTYx0nv02w0oZhhw5dKgAKdRndhOo9gN8fN6aAOGLB5NhEyZGJXdlNKj6+HSohiNQAIgm1uwiPn3w09mfaFW1I3u1YNEMx2sNRJa8lje5BXrj5ZwTj70p1fCBYETDbkEC5HTDluJUyoqoxV+hiGEgza/KQSL98TKN7Ki0lRq+J5RUzLhQAaoDjUDpGokBgSxWAyhJEE6trRhbk8ir5p1qhV0zysQVd5NtB1EGCVgkQzSTOAKXtWXAFdFYkR7yDKrAsAIg2nV5w2PEaddFWgWV0aUEMYiGOqpplhChQHPSScZOKLUn4E8Q4nNZqdMooBDDWGYLysQs9OYkQBGoHxivLiWGqmZcIYJbUZJbUGCwSYifNtpEVWqTUQAuIVpMAhxG0iR3MBTpuT0rq0JQGep1AaiEBGlebUWIseW9yw6WzqzXKtFGaYdEmB0gmbASbCNR33g3kWJnDOMe9V6TyKgUe7Zm0gsLGbEaYJ/8A0J6YryuR97OrSukCJhZKkC4IsCLm0nlnwNxDhhy+l1MGSQUBk9bGTIABF9hPxScXiQ5Gn4RRdUDsKmohhphkaWNyQDewMXuBswgh3k8/71GbL1BrB+GCCCHj4SdQ5SYDKLQBG+M7wnjLsVV0JU6iegtBVxJhgAdoFtgYs5GYWkTpA1MALEXP9sQLiLAXERtGEmkyGmMTkfeUpcaHsOZVc6xbVJHaTpP914JjC3KeylFToqxWA0qHOpALEBF0mbm9zO6dsFZnLrmChOtCpBH9TQxXnXSrLsZm0iB3k4YVMmppBdc2hCz7HSb65BNyOsj8tKTJPnmb9k6K1zRFJ0ueYkFl/Dq06tJTUUYCAWtBENhT7Q8BpLlqjl2Lzdi+tBMkQQNJbeSG8CTMb+hx3L5tVpViEqqZjkKyAQSjGRUgtpHU+OmE9pKddalSjUAJ5nBmSVbUdZgEST/49hfEO09Fr+hHD1BpZdWlTUo6iAbgoAb7m4abwNo3jBYzHu3lDJ3g3IFyYnf/AJ9cZXgOcccQFOoSoSmy7hyoAESbgwAL+PnjT5SgurniZi23+fPznFRe9hWtFVWi1didJ1G3e3jqL/nivh2TVCfeW7CN49PF8Ma/EvdsQqkA2B6i5v2+84z/ABTihRwpltX2vM37xPzxq0ib/T3O5AXKgabxHXuSfBttsRgKqbQBIg3g9oE3N+uH3D66QAV+IcvncW7fPGYqv/XAHQmY+fTqcS46By2VVgwY6SJSzaSwCFp31dbwSOg83E4nRkDuBFup6t95wfxjh5LK6Rq1K7dyLSfPQYrXL6ySpI3meikT+f6Ym96BrTFAOnc7WB6ntI2x7qERMx3/AF/nTFNR2ZyRfSVtYgg+oid8c1qfNIJUxsZ6HYg41MLCVcz59ceYCq1rgNKwTJW4226/cffEw6A3rkgkXHiR5EEYqJB87x43BMRf18YNyed1JIItYxGrzbcTvjl8shYkMAf7dvkSRAH03GA6OwCtTWQCWWbb3JuDsLT+mBc1kwVLiSbesHp4Hnxg9WdrQ4XcqCNhFvlgcsC4BhUUbedptuABtH4sIVIQUss1OoWYDQe0kC/fr38YZZvhzV8sGIuZ5lhoE2m9j4P1wVV4jTjTqNJm1AdzuBcLB9ItPzwBlxUyxUpVOsKdQ6GIILAiCdxt23jAjGUN2jN8Kyt9TaRErEXmN98GHNIJi4G5HTpf64Y8by1NqiOAoapzFRZYAuStxvaDv0gYXZyQulDAUSQNwenhfX0w3sYbR4w3u3pAnQd16XHjvO/nFOWyhIChNm5R4/nnE4RQapTdgesEvdiRBO3g7YdZHImmS2t2LSBEaVH/AG/LuR174VFVYoPCSrEcqu2031fufHjFtXKTTsSC3wqAST223v8Ab6YMr8DatVR9TypiTIQf9vWJ32nxg5eDhamkwkiQWiGgiSp3J1SI7CL4hyRa42AZfKNYwbC4bUdMG+ore25jDfJ1lEIyGk1jDAwWC6osIM7b3kY9NHSUZoXXJjSwWR+EjYgwL/7fFusvlf6urSGC3ZVWQBMiGDSLfMdsLHIq8ehxR4kjDWzUiWIACE6gVvdSYgiec+Rhi+VmAFaIErp0kbtyElipN2MgjsbAYxpzlNA6kKwZgDu7QGJ1aDsdryJ8gmNx7MVi9GWUkEwhalMgH4YJAAAANrDBhTolz9LuG8P/AKpDoSCQQ0EEDcQZADAk3A73jCf2uqaqq5ZCp5yDABIsLcwmNzqncW8u83xyjS5KzmJhQlMmSN4hviG0x6bnGH4n7TU1rPVCgsVAWmupRYae3xCST84mca4pGalYVV49Qo5n3LaQUaCGnSQyL+ImBHRhHzBnDWn7RagnMai6bafiFRCTc6QSoH9uwbrj41xHNVKlRqlQlmYySTJ/g2wMmYI2JHpiHx27TNFL9P0JT4/T0syVT8HemWnTaYPPMtJA1bCTGDOCcW/p+7zNSXYjUtRdBJ0q0SdQZBvFye14x+e6PHKq21kiIhoa3zBw+4N/r66/02OgsDLQF1dCLTIiJG3zxPxyQ7R9Z45WpNTUqy06lC4LKpVCoDAKEAs6q25085i8nHzr2w/9RKtclH0BkYw9PruCJJMggmQDHr1WcTyOeqnTUre81MBBqyC3SxIk83k83nFNH/08zbrqVaZ//ok9fPg4ah+iv8L/AGMzU5otHLoIuJkCDvuLDcXgR1tuMyY6wbSQTsY3X5HeMZHhOWrZdvd1aem0ahzKRaJKn87b4dcTzq020MUDQTaIAj6WHz5jfpjGX/VG8dRsKo8XVBDibWO+56g/l88B8VztGo2pGEjYnsAfuT4GM5n+NhtiY7k37xGw6/XCHO5+bL9cbRcnowlTNzSqs4XWwCrawB7wN7n6DfAlbJRU98zapnSRJ2AuCdx5xnuC5jNMQKaM994NptJMRF9/ONZlPZ7MhdVRQEK7czEnVEEQDv0HYYt6VGftled4jTYqySQAAR/dt9f+POB89lh/p3LEajBARg0kD4WKkgN1g/oYb57KItBtBD1AsQQBPbSV2O23fGXzZdWKkBYkMoEGJ9JNz1uNrYzSLb/RZlGgSGKg7obiIJ5SNiN/XBaC0xJvIO5I/n3xDlw29z48do/lseVV0gGbjfrjUxKMxKiApIPefHXfExUeJq9tRA87jf6/5GJhgazg2XdWqsRogqCXBKbGDABkzM+o74b5pV92SojVJMEGxAGm1iJ/FA2xf/pVuYg7drmR07Ei/UEb4mYoNfcbyNKkRqK7n6z5E2OA2Qq4ePfWZhYi8S0kMQsCNUgE236YoyvB6pYpVK6eZgd9QXfT11Holj3i+HxytQBVplPwyXF4BXaRuR3EW7YlRVqOiQxT4mIkXMaRJNjJYnTtB2JGCgoq9q+E0RRFRaaqQygFbGSRaO8ennygyqatI0SZJuRPWeo82JjGvGdogwWBCs1mJMwAQIuNcnfcR5IwipotRkCkKEmT1Zt49Nh9O2B6ChZnlLMBoa0BALBiSQQbRAwFnOCsqElwsEAqIN2Mdun69cag8Mpu7O8ubQqEwCJNgOs29R9fc9w+lHMrnUZILQskAGb3tbz23xL0Lsy/C8oEotGpRI0k21ywDTaCQJjr08YK4WzszW1KBPm2/ptth0ns2jKWYt7umJsxtA6dYsBYdQMLOHgLJHKSLAkgMrSLHYwRt1Mi+JexrTHopbKp5TbUCQAxkggASQACvqDthnTyuv8ACAoAIAliCJ/EbgjeF+u+OeE0gw1gBy21gCGBJvoPKDcz+2GqZEBSzAjmMKSWQXuZMdd2E+m+BcY5cv4L6uTFUDXALaSCTqUwesKLH163GLM/7L04Wo3u1YH4w3ILyCyk3Av0kydrHFmfz2kxSmmykEkaRTA6kzafQzbFGZzj0z7x6a6xTLl6odpE2ABUDVG1z1v2qKMpSbA+E0cuCzaVNUvpGhagpuAbDcDTsb3sJOGWYdrn3Z0oGLgVOWFJsqkMIEAkAtMb2wJW9paApO6VHq1zyhDp1SRGwDBVi5HrcYzHtD7WV6ze6cJSWnystKQrbbmeYePOK1EnbPPaCplxUHumNQQOYjqBBiwIWf4cIszxRFMEKbSO8SP8/focUVxruGIOw0hAPoFv084UZnOVaTRrkWtAEjyI28YXZRoMg1OoSxRfleJPnE4jwCiVLU2RGFyrGzbWEmQf36dE9LPVsyzdGC7rYATN+p6gXxRwvOe6ro9RGZVMsB9JHeDffEKDTbsaRvOEezdKnT95mFUrFk6kxvH4hfrA7npio8b390eW8HUpPzaNuukCMZf2n9rjmXhBppjYG0+oBiPF+pwy9jcw2YZqZFNFRZLaQW36A/z64raRdK6Qc+fqEn42vJIZT0tuPzxbl+PClTtUBfWIQoGU99TLAj1kfpnPaPigFXSDqC25YVbdJWx+VsE5DiVA0x/SOuP7pg/+MnBchUrHh4stTQHqBbiGaStrGYg6QALHo301ns7wqaa62UgwQxgqYI7xF46zY7Y+QcXolW1Et3EyCPt3wd7Oe2VbKsYdijbqSSs9469e2+LjXqJab6Z9lr8ApwQ1Ok4AO8BosZksSBE+OvgZ/hHsfSeoxawHw+7Cyu+7EA2vsw23wbleM/6mhTKgrqAJtt2noLXicIva7jy5cFKZJfmlQdvh9CBMyL+gtgaXaCq7LuK06NOqqqAFDhCwKxsC2ofELHePtIwNmeKFAzA2BgwTDedIInbse8dDlqfHdYNQlbG4Nj6RNyfnPXDY8UV11LA2gi32Flxm4FLk8O6mdCvyiNamFYCxvv3udjtIwk1sFXUeZoPmNgP8enfDDMNDK5m0we5tED98LDVm8AdoM/fBjRLlZCTPqdu2O6lQAeTY9bftjwGdt7et/ljySWI2sSCfHQ+f50xRIn4lkRqEALPQXne49OuJhpmcrIMnlIFj67zMjHuKTEaccfqXgLEbRPz3mf8AGC+H8dB5XAvMtbzG/oBjO1tW4giQL9OnTe/5xggXUnY9hO9uvaenbEWzWzY0GR9RUz0J2IvtpiSPA+2A69BakKWOkgppBEgRvAE7kXJPQdcIuG8SqUZUEaeohbzYxIMGP0xZmuJajqZZHbUwMHoDNrHp3xVjPc/wsk+7oDnc6Sxa4Fp/DGkiJIM3ANiQSKeWy+V5astUAIiZ5r/iJI7fXANLiOiGTlA23JjbTMSR6YCzqCo2pqcmSRqE9O5uR69sSGqNUPbukjQKZCsRpBIMWAIi2oX+mKK3tJSquDpupBIOxJ3nVYfCtvLDtGdoZfTdeUEX6m2wAJjSJ2xTW4WiqSqa2K6Ss6dV9xGzee04fZH+H0LhedVqESGBWDLBp1IBIgA6dKsQLEQAZGES5PSzAFSAdUUyQxBZSbmS2lhYNqjueqDILUVtR/pjSZDcxEA7aYlu09txgzJ+02uzWiACQIIgiDfcAfy2BJCdj7gmdemxVkLpqsGUgyCTzaRJt1PTBnFeN+8AEU+ZSLEOJtAIfTpPTUZO8bYzGY4kBEEeTqU+h3kxhbV4oWVlF5Mg9ARN42Y7bjGlqtmdbGtb2kFOpoqUEdFZtSD4RMWVpIvYzAJgCbYDre0dZveKrladSAUBJGkbLJkj5GMCBndQloHiJO/zPqeuO0ydrmMZt/haiUUG92Rpt0EfPHtRpMncn79flg0ZMDef5+mKzQQMABJMmO3n06esYmi6AfdgGwkb+Z6YCz/Bi51jfqOhjsehxoBVUSDA7dNtz/PG2K6lRieUSJi5KydJgC09Cfl88NaCj3L8JNCiKajmqAh2AMksCLHwNvQ4orUtJII2uLA282746bNEDUzEWETsFUER0jab7/XFnLUItedwf7Zv2N5EeScFgKafAFqVXZpVBFhAltIY77f59JZDg1JbBYYDdd7+f+Nvli2szawYEgHlk6WFvNiDFvvghKpYyYkx/wAR0Hn0w7BIBr5NQNLTB697bWt9MIqtJaGYAWYj8XTfDysj1GUsOVdQIub2FjI6fn88JeI5cPmAwV9JC3mR0EydhPTDQmPjTDgG3TsflcYU5/geprECf9v1+ERhuMvptIiB+WO1qeOuEM0HCfahMtkVVdLVAmjf8QAFxuBaZ7Yw+ZylUuaoYMxuWMdesnrhxoO8n6/fHKUgCJg3O4wJtdjk8jIOxBIZGMGTEzPqLYL4arFpuoB20mCf4PtjTFu33g/4xVVMTJgRh5EYgOczPvIDRA2F/i6WxwKe/U2ibWjxMf5jzgj3d46T53Jm/Xqfp9GFPKCJ1AXO4InsPGJbFQrp5cmCd9r9MFLSiN/WP5bF6qV2g2i30PqOnzOPKgjf03HTpO84B0cGlMWuB6/ztiY6V1AOosIiNOm9+pJEW9cTABTmhyk9RP2GItSCVvywJBInrMYmJgKCE+/8+uOmNp/m+JiYBldSzAfO3pP+PliVCdAM3P7HExMAmdUahsCZi09zYz2x3RvY/wBwH5dNsTEwAjtXkdv4MU18uGgHoew27TiYmAbB/wD2tDUkKBK3GlSD8N9t8eNxD3LQEVrwNWwlm6Dfbx64mJhMQ3ySe9KBwoLE3QFe3Qkz8X2vM4H4ln1TMtR92IgAGTIJm+19tj5xMTCMZN2UUq5M9InHdU8y9g0R3sdz9DiYmKRt4d5uppQtAJQAj1ZggPyBJ9Y7YqSlLhSd+oAG5xMTA+wAKuUCKZOrQwNwIO4iO0EfTDDKReBGmdrfzbExMAHlBxJEXvcmT17+mKs1m45Y8zPgmPt98TEwDYT7LZgPmqlAjkdA5E21ATIHaCLeN7wF9VorPTHwq0CZPRT+uPMTDYvA/LrdeoLLbp8Uflj3NRreAAAzWHTmNh22xMTCAqQb/wC0T+uCaChkDnvt8if0GJiYBeAKN8IECVH7YmYSSPX/AOv7xHzx7iYPAPFWBpFhtb6/rjunZR6x569fl98TEwAe1nZdIDWZwPTe48/vj34Z+nn64mJhgzk1JkRtGPMTEwgP/9k="/>
          <p:cNvSpPr>
            <a:spLocks noChangeAspect="1" noChangeArrowheads="1"/>
          </p:cNvSpPr>
          <p:nvPr/>
        </p:nvSpPr>
        <p:spPr bwMode="auto">
          <a:xfrm>
            <a:off x="63500" y="-836613"/>
            <a:ext cx="2657475" cy="1724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data:image/jpeg;base64,/9j/4AAQSkZJRgABAQAAAQABAAD/2wCEAAkGBhQSERUUExMVFRUWGBoaGRgYGRgZGRgcGxsYHR4aHRodHCYeGBojHB0cHzAgIycpLCwtGB8xNTAqNSYsLCkBCQoKDgwOGg8PGiwkHyQsLCwsLCwsLCwsLCksKSwsLCwsLCwsLCwsLCwpLCwsLCwpLCwsLCwsKSwsLCksLCwsLP/AABEIALUBFwMBIgACEQEDEQH/xAAcAAACAwEBAQEAAAAAAAAAAAAEBQADBgIBBwj/xAA9EAACAQIEBQEGBQMDAwQDAAABAhEDIQAEEjEFIkFRYXEGEzKBkaFCscHR8CNS4RRi8TNykgcVFrI0goP/xAAZAQADAQEBAAAAAAAAAAAAAAAAAQIDBAX/xAAiEQACAgIDAAMBAQEAAAAAAAAAAQIREiEDMUETIlFhcTL/2gAMAwEAAhEDEQA/AMVSdRHTxjuuw3JtisKZJ0mB1PXFVWtMC18Z2ALS5msNQnHuc4ArCQNJwRSrU0sDffBSZzVb74QULshw5lplAbncntj1PZ4sLs09xh1laQvJAPbHGZ4zSpzAJA+U/PDodIHTKMEA1Rpt6+cU1OGM14d/AAH548X2p1DUlPb5kYLoZ/3ka6uksLA2+2HpEuKYLQ9lKROuoSB1WR+mDTlVRYpQATsoAt698CVs3TQwHvsZBtGB87W06djqvE9O+E5FVQ14jRJK8sgACTgXN5ZIt8x0GL89SC8yqGNjDG21ox3RzKEQ9IXIDAHY98MGJ8rwqmsMWkg2gXxelVZaFkbkHb/OGVTgQfS9OodI6Hp8zbA9VkpK2glm/FINvpfThBRXlOEU2IPuUE3uP0wVV4fptoUDppWCPvhRUp5ippOsEDopI+vXB2TyNckNUcgTZe49cFgBZ/JMEsSJ2Jvf53GLsiN9cKxA2Ez/AJw54lUUqt7j8sJqeXKljJi0A+tzgoTHuTMoQAPXHeVypZ9KxtN9rYA4S39S5JXeO8Y0NKjTe4sTMRYjx642hHIHIBGXcNt02xGpOT8Prh0GggbmOvbucB5XLtUchgQFPxKbP8jjX40LNiPjfAWq6WIWQIUExM/li3IcBamscq2EgbfXGi0hZjaPv5OFNas6KUd9TTOvpp7eowOEYk22Yyt7PA5oCZUtLDt1+mN5RySBAUXwWPjAXs7wkkmqbidzYt6dl/PGlzjpRplmG9o74mEfWNsAzeRCqBEiN8ZbJ53SHQCSHIB7ThnmM9UZWhoJ26xHQYUU8qrKwYm/xRN8Zz2VYvzfD2zFY61AQWUzFu9sAZr2dKuFC2aeYGYA9cPaOZYGNwLX7fvi/Nk6NQE+P5tiA7M8r1aaFKddmBsey/WSBh9whlZAKjcyC9/vgWoqIp3WYta/rirNI0yNKysQPzw02Jl3EHB1wQYP7Yy3GKuqrfooH2n88aQZQKgVZvEz1OM1xLLPrJKmJgdflgXpEew/geYdiBIsPqPI8YmNBkMiEprAiwucTAaUCNmiU3k4pzZBIJDSBEAGPnhbQyhe7i3004NqoGcS8KFBADbx1xmB1kqzNVCmkqr16k4a11VSLQN49OnzxOH0AxBXYixPUd8ePULEwRpHa5MdfGAo8FSxH4mue3pOFuZ4N7wkAE+Z5Rg7M5vRAIMG+rcj5dMCNnGZeUsQTtEH6dvOCxFvD/Z5KT2YuxGwNv8AOHCex4qwzLqN+piL7AbQRE2A6xvir2bzhDmwVpABJC9ZkMfhuBcd8bPIcSpCnzsOogtTYbnQVFgYB7AzPWYylK2bwiqsxWf9m/dkAKPg94AJkqPiHMOkEmYEdcFNwGlmFUltMjlkFdQBiVtcTa22G/tNnlzD0hQljBVgwIkAsUb3jAcw1FSDY2vfCynwOoqoGrU1VSSqmoHjY2A2tAB6xG+BSorG/C3P8GcCSosBtfbC+hRCmwBY36n+HBtPhmYgvTzCvJuGPLJmAZgCY6dxiK2XYla/+oSrJBUIIW8CDqC9uwvisyXxlGdpUyqnUdXrAt2G2B8ojhjqJ09OtsWV8uABdSgbbUruvoLA+mrBGX4NU92xRkdTc3AI6zh5olwZXmMqsGW84oTOaSINvN7fphdW4dWmXaV/uUE/cHBJraREg/KDHrh5J9ENNdhApM21yLmTH3wuzWWOoimQXfeJbT69MdtnLkaTf7zgvh2fnlUBem2GmiLQrPDBR5veOz9g1h++PeH+1NSk+hyPB3AnvGGvFuBa1WCwO3L56md8J8j7GutRWcjSrSR1IBn5TjRWh0mbPh+Y1iJv1M/bDMMVG33A+WMFQyVVGaIJdibE9TtjluJvTqaKuoA7S2NVy12iaNHXb3shnZbnlBIt6jAWVRKtdqczSQKCRJBPYnsMFU+I02UKCVYWJN/+cF5XgJpqXp1J1Em+3+MJpy6DQW2YKRAIEWO+KHqVMw+m2kDlP5yMFZFC6wwYX9b4tp6aBaRcmxO+LWwkjyhwymBpJ5gYJ6xj08LENEExO3b9cXZLMBixO89uluvTHWb4glNfeF4Asx2AGLVdkmY4zltSrUpqYAM2AnCxqsoIBsb4dniIKutMqwcnST8MHrjK8QzFSnRYETzTItae2MeRK7GmcVqq1ap1GoZsFUbEYsPD6QqGffsw/wB1vtbHWSZhsYJEahfc4aZrLFACBJBufGMbKSFlXOBWEIVCH8RmfOAavG3asKaaQpNzE+sHDHi7Cs1NWUwR2icVjgypGgTf5j98FiSGlYwAV6CCLX84mKq0Ksn4bXHfEw6Q7EPGMo9NTpAC7mDc4roZMMUaIAVYIO/+3zhlmEZqi8oFPqSb7dB2wSuTGoGZVBbsPQdTiBVsY5dFp0SCAbQBtE4UZPhbU1lXIMnpa/rg0ZoC53HTAtTiOoiCDNx5/wAYrSWyMpSdILy+aooP6nvGe4PwjbyQYHyxQ2XmWWmAOnN+pkt/nbHT8KDtpctoYiSsB2kdDDQPBt4w+/8AbEVNNJ+XTEMCXPg2OnpcEbEzeDzylaO2HG/RJlKFRvwwlySOg39I+WNFwr2ezBqQlOlIE6GanqG1mU3BMiAYPphbxBaqqrJv7pSJE3gkETaOVvG+A+Be1/EcuwKioyOpAFNFZWbSdJJKNqIMEg81iOWbKMfRylWj6HleCA1ihSkKpAbRzUK0EGdI5dYF5sQIIk4V+0fsW6glUIChSGYvrAJC6Bp5WCwDsCBIk44zX/qC5pAZvJNTrBXqKwBRVqBZp1dE66ZMNMzspAIsNNW4s+cyeUqE6WqqC4iQejW6CxYReMNqIvklo+RLmnkwWW4tJM2mb73nFtLOLXqBahBYQC7CFEQIPXYC4iw3ONhxbh6Va8UhMKoqGJAYTIWNh38k7RGFn/wYpVbWlN9enkLKGBMRM3X7bEeMRjtmviYvGWooCqmWXb3dNWRrT/1JDNO15j5YrajqE+4CN2HaZFyZJPp13MTjU5f2W1BmFtJGpbEwRMq34h8U7RA3xbR4KACpksCApUjSZ6yRdTbf+6bReGUYh6Dzb5gk/aDt/i/eLTYDnDwLmADN+kkjaT8utsbihwfWRpnUYZdQAVlhYvAC3YKT18ziLwYMp1SL8i6SxPwydgeSRMjYTuCAmGKMWeGVInQagF5Vgwj1UWER+uOcllgrKQeYmChB1DpN+Uj0PfGh4h7PlDKHex0za11a4bUDMgibHthR/oZYOGPvFN1dp6gkgn5WM7HFxk0RLjX4FV6jXIBOneCDAjeAbiOowL/r1JAliT0ggwO87YOrUyp93UBJCyNGlvPLcqw33afGB69dHkglAkxdtMj11EN4mB4xfzSJ+FHD5nSb02UCDIGrfyJA9MecQ4fTrIOW++szA6+s48o8QzCC0qGWCSqQw8AiLf3AThe7uGsDAmS0C4JBUjacaR5X6Zy40ugPSQzAmRtHmPuMOOGZ2shCUwziLiNX/GBaFEKS5V21TvAAPXw32w1GVqCmPdKxpm4Kg85PX9IPbFwle0ZuFdhdXjXuKKKqlq27gtyreYEdfGK8p7SpU5nDSZmRhLWpMtmBEdxF8VCxJmJ6Y1XI0Q0bDL5+mOZKkNEQYMjyDvjAe1vEarVGoKZp8pMD537emCdGprjzPb0OB1ynutWmTrMmbnbA+S1QBFXPsgCIB8NrWmNzGFnCqzM2ioSdBgGbScM6GbChrBiQIDTKzvA74Cz7AJrSLHm89D88Q22JIZWpvpBVpEwNh6ecWZjjBUoDaTGrse2ElKHKsJsJ3uJ9OuDAVCiZMaievXExbRUqb0d8WZ3qKsktAuBcX3jAeYp5uk6x/UH+3qPI6HDLhubH+qBaLU5vafn36Yv4pnwGd6ayYAAm3n54YUMuHAsn9SiV6kHHuEC5xyss7SbkSbeMeYLZVooy60azaCXYRIckBZPkXw8R6YVVAgTAOqxxm8nxQe9WnpBuFkbDvA7DGkztVVVhUA0CBPg9ZwmJAuYyCO7J7wkt0ELA8W5pxzT4ZTpH/q6mkQsEW7CRfAGV4V7syrhw3wkmCLYKyrsKpDMSAJ/uiIuD/N8JrwadM0VCiopqzREkGG5o3kKR9+/QYvqS+4g9fUxYR53O8Yo4cA9KSvSDeAp6T2vcTY3HfBtVlN7C2xMXPrJaNjJxxuz0YU1YTwlVBQMNTLMqT8VMy4BXZRBJ3m58gI8xkClYtTLpDnS41AlbrupJAImxJiTvuXlLKkoHAkhjEmR0mxPU6e3S+NTksjRqC6st4LIQQT/2QYm225PXG/C09PRjzQraPn+Zy7OhUEkuAGdlgIJkwDd2PS1p8AY01HiHvhSo0j7tKSqgKzq/t0DrNhJ/ycd+2nARSpoUqNLMN1C8tg0EAnUCVMdtXbCj2XQFwhmIMR3C9GI8HeCLb74qTinitkRi5fZmspcDp6Sktp6FZXxvb6bbYpyFNaNVldeQWFQDoQBLfUSwtI6YbZfIVB8vv1/a/ri9Kcyp/Kx6RHb98W4WLM+ee13tBVy7qaDCmh1IwIDcgKdDNtWqw/t74eez/tPSzYaARUBXWxKw3KV1gHZSTsY08twb4Re0WSmvUAGumlYgKs82qQqWIbTZtWnree6bheVOXzdKqh0IWqEMCCCFDSvQkaYHm5E2GOXGk67NG9r8PqdCqizFjPKDZjLBTPaVixvyg7WxzxMoiMXs7KAukkONL9DBBi56zqg4R5nNilRpusEuR3LGTPQ94PKIk7DAPHmZ0RiYuACraiQ0SZuwM7xO+2+otuIKP2Dq3FVqIKbESugt8MBoMlSZgFhOmPQ2GEiZUNmA1PoqzuRLfEur8PUjqItgCpkAeUAGRIhgxMhSbFhJEMCLgbGYnDLLBlACBdWksFIcmwBF7mAT8Wq+kXsDhY1ts0ytUkX8QSmv9MaTp+La8MGiANVoPURMWm4dcwy6SAKgginAIEAjUCApbSNxF73m5NTJ1SWgupIaApd2mCSrNYS136995AAq5ZQNUIQEU31QCVkDYiYg3AkRMzOFZdHL8LWBpa5CsqmyySoECZTeQTBbxsfVoVKhkiWWxKpcgiykIIkwbi9us47bMiqI1IDAABAZLAXkWlVgSFtpiOuLMrUCqogaSzLJ0tLG03kmIsSLdjaGKk0LMzkBuabx3B1iRf4lsZkd47iZxbTo1qIBp1XpUjJAnkNtWzGLi97npNsPve6hIqFZOyi7EBQFEFjJgWknlBxzmqoUIKc6tQIpgE6oJMkrubnbbDuuiXBMzPH+MVKhVKujlOrUhENOFop7k3H1+eH+YoLzbHlkmIIOzRPxMDB7G874V5jJhCRTJYKs3G1wG9BJtjWPJ+nNycXqBMvAEAftgWsCxhemCcwQB69sc5SmBYHe842OScqRXQyTzuvmTf8ALFOa4QxsUnU0kxYD5Y0ApwskC2KxUm+C6MPlYofKaVtAI2tb54GpSQCvQwcaJUBuxxU9JbyBfxhWUub+CWxfUQrQsGR/L4sFVJuoUeJP/GLMxQ0qQoO/264paojWMYNM2UrLWqUxfVv0OJgDL11ptqcWMwAJxMLZZVwDLIFDwTU1EA3tjRtlpa7ahHw/zfCzhxjSRdepG098FCsRUYwdJAPX7Yq7EgfimouEVguoT6x2/bBmVIpUwkSOp6/XAHFqup0hZM7x8IFrE7GSMFLmelQEAWk7ett8AWG8Dp1A7VFchiIF55f7SuzDwbY0mVzVGsApNOlUuAJHu2PYdaZ8GRbcbYzNDPIFJDD674Er1yT/AElBP9xsBP54zlBM0hPDo3mUL0HKHUtwdLWJE/EIs4gm6ki+NJlMqlSIIGg6pAA1WkSQQVgA+doIGPnvs/7Rhaa5fMvTYzKhtp8bFGj8SkfvqMlxB6boacVkkaqbAGoVtIQ/DUjoIDeDjKKxdM6XyZKxzxPJirQcVVblVtGmnYzBDRzRcAEkxBIHjDUMxBA1KhVQwO/Mq6lAKiJNl3mRecfQMrnMvmKRFMxdgAdSshudMiI7RNr4xXG+EVUqTp+KVB/BNrjR8MeSZPnFuLsSkqNhwv2xSopGnTETBB+YNhGwn6gTjvO8SYh9CkODIa5uNyzbcm5EnYA3tgbhY9wlMPF2nmIhegufhmf+L4WcU46lKuG93qMjbTuSdINoCSxjV17QcVlJqrMqinaQNxnhxW7hnNgGm2xhN/8AqBSDpBMkxNxjKqhFZKTBqiiVRptLO3OATKXuRtIPfG19sOKzRolHKn4yy3ABUfCRA1EzIv8Aixj+HZwrULAqDs5+EjURaQY7WA6kG2MerNrbUTVeztAtSX3xH9Iswa0KTcAkWIm8jaBhnneHrp1qAiU4YCBylRB22AIX1363A4lV0ZMCmJLSrbwOuota4vF4jeYxXV4kRkCqiXBZHW5F5ks9gSCJF9t5g4VIV70DtlOTWiKraTKgQIKpAbWsEQTbqT88U5HJxSkTLkFVXVAAUFBLiy3J3JbUI8k8CzXvKbq6qWpyxGk1CxgwNdlg7i5tboZ9yPGkZrhV0vKkmTCiwDBhykrHKev+6cZvRonfR0UBYCAWWwlbGQosNRU895uTeZ2xns9lfh0KpKyS3xyq7koZIteGURB3tOz4jwLSNQIMgzKvyjTv8ULLG5MfIAjCninBHZNlZmA+MvqUrpUkEkqBNyOlgCZjFdMammhFw+AoB0shJOkkqrbiQNVyNRsFmwtckEikEmBqctYAsSgHZjvYCZFgYEGSJ/7NCGBTvp1GFWJmAADqItflB+UYMZSnKrw8tZJZQWE2AYiQp0kliQAAVGnUV3sa1SA6efUySHN5cELqkACGaJCQDywR36zc2Y06fcvqsZAHu1NwBFQtzdW6WWdicUpQPuyFckMCzGGIdovAkG0rtAiJmCRdWfSWpIVZfdCdBQEAQZZ2ESTuwNwIv0aBy/BJxAFW0VajKNQL2cmWuW92wQyAYg9fWcC5uo0Aapkbah32IBnoDB2tthh/1F5Wmo+nWSWeZuCpC2iACBeQImCcV1805Zi1WXAAgLchRpgkLYwTfY373rRi9mdzjkAWJvvF42n1GBspnojqRF9/+cPuIhVKhWD8oNxAFvhMi/r3xns3kwATTmSZKdvI8eMawn4zl5eP8HFPiXbDKiVcWF8ZHLZ2AOh/XGo4WCACevbFtnBJUEtljBxSle4B6YYGhIkMLdzt4tucCVqRDHYkdQZH1G/+cOiEL2gk/lgWoujnAFzcRgmTO0YlcqFh3AER5+WJqtm0XTKW4kLTTQgdx3849wDmVRJioKkRtImw7i0EkfLHmNDptjDIVddMCL7GehGOs5lygkk22Av/AAYT8My3ux71dWk2EmAD18kDaYM4aNRLsJJ0np5777YBlmToz/VaB0UDr6k9PTFrtcSYPjr/AIxW0lgiiAo6Y9r0dBvcn+fTFdHPNt7Ks3UYkkRB/DA/bAGfFQyA2mB0B+cHv+2D0F8R0k374ghTZlWya64DlyeymZ6zjXcAeuoYuGFO1iSDHSPA8/a+M7xd2o1g6QCym/fofnEY0nCuJF6C6jJIBJ6ziqT7NnyNK0afL8eUjmB1adMg6X3AEnZwJ/Ft0OHVHjkqE/64AGliSriALaR8Qnr1+2MPkKoNZQdgZjv9Nu0+cbfI8IQAMJKWBHYkSIJ/WNidhjB/Tro6uOWa+wyzXEqdXQCQGCkKrEbsBqg3m6gRa7KOuKT7JJWzCOKqsx1AhgymBew33t03OKDwxw6lQKsQIaNSw0wLQSI6xAgnwfma+bqCFUqCUYltAnSWm4YkNHMbzvNiMFpbKf54M/aDgqUco1SnAemu9iSsQ24JkqzbXmMfKMxQ01QWpmmpANOUZZmdraTcyDG5F4iNZluPU6gjN5mqY3DnQAQSBGiJggm8A6e2HlH2hyIBpitS0xBDLM9JLEgtsGMDwADGFf2toL+tIzXEuGVGy3KS+poISCpgCWuQoItcbeMBVeGtTypAkajGhRZgAFlpOnWBBlSYkm242vHeIlaLGjTJ7FVKwFAFiNNtiBJ+G/bGPp+09ZApaSwEESXEbSVuoZgwAJm6yY2OVrwtMDyeWamCBKqTBVYlwrQA6zpYm55Zm9ox1ma4U6RckCRPMpGphGxHQnsJ3tjScJo/6mhzNBkqoJYqLkzJkczAmUi6i3YfO8H5IliCs3VHOqY+JSWCidjuVAvjPKns301SAcrx91K0/fMVDfDo5ipIGosRLLElbEwqWGwd5LNoFmYViAvMFUsLgybcsnxf5YyGdok6nNybyNNLSUkKQkSsrqWAYJcQbFcF5fiDOw94GJVpXRqEGIGk6m1cwgEAgx8W2NFV2iN9MfcYzIRQ8Re2uD116erEEEiQF+JgSwGk5ypU1HndQoLOAgVlBFro3QsPxebAWxf7RcSLlabVAFEaJBQsTMEtdSAZEg/hOxthx7IvqoszU1ZS3LpSQTABmIMcogExLE9odWLLFUZ6jnaiKSwhoaC/JqUhRDXBgqwaB8VjeDPIzOsKHVkTdQ88ygsNI0lfxhxygRqN9sPvaXKDMim3RAJK0lPRm+CYuupoK9YtN11HhqIIUqSx0EBlGozTZiWnSVFwCeUaZgjCdLQJt9geuQqaHLzr+J4PKA3KfxMywSDHwjpGKqtTS4ce60oogqo92dQLbEQxB5YabgXtBLz/AAysSzNQK0WGtNbHUCYA0vp1OY/Dde/kavRFJB7x+ci3gk+R8RFtUSZO15pRE5JC+pmldACWE3+FdhNz1NjaIAiPQTNZfQ2pOcHcggkSbSsmPSeuHFLgb1/+ius2JsABHUnr3t6YXcT4K9Nrklo8yeu5828zbtisTNv0Fy3CKNUf1CyMOs/aCIgHDCjQKrEqwA3Fp+RP74GahUUcwEadrixtI31b4T1eHV6dTVQqEqLhWb9SYN+vpjRb0zDkgmakhmEQ/T+4gA7WH+cDFzYaGINgINz1/W2FGU4vnKZJIpkbx7xBfq12I+22Ccn7WVEYkilMkmKyGbRG/wB8XiZfFEq4hVdTpCgEHmmdR9B/zgHM1fh/3fbGir+1dF4/1FJRtvpPz5SbedsV57hmXqgPRqCDG9xPg9Dgo0UEuhCKSwCxtF4MQe18eYObgxJA3jpeDbrF8TDFQTTy8gA7RPoRv+mLHoEDlY7Wxlf/AJJUV+dBItG0d++La/tezCNAA9Z/bDpjHNHOaKxZxAdLdiVN/nH5YqzfE1epy9B1i8dsKDn6lT4zpUEQDAI8D1nfF6uqqEBM3jrLX6i8W2wqZElaoc0aoPri5qeEmSzJIhyNf0+WDxXcqQo1NHKOs7fnhHM4tOjO8ez61HAW4Wb+Sb/ljR+xnCnqKA4KqNu5Bv8ALE4N7ClYasRqsQOg8z1P2xtMrkCp5DC/mLWv3N/+bt30jqUVVAGb4ToYFaV9t+Xex8H74d0My1JNLKwUx11BbT36mLT036Yuyx5IYgkdv26wfyxznhrUBQdU8sDf8IA6XnpcQfQkkmqKi6dmkyOain0JAnSAxLWBnpJIv/5G5wVX4jopk8qMQSF0lyukMSGAAuLbjGW4NnwgCudtpBYEX2mBtI5rW9YKyaVatL3lSmwMmQ4UgBDokCR2I8qDuduKakjojizNUKp96FpyHNQcymdJLHsgct8QsNiSCZhdn7P+z6ZcBiqtU+IECR/aCNRMH0EzN7kYzJqFK1Tl1Mr6RAUL8UqrEFVDA9pjeegro+1tbWW1AknkTpqjZ5EQLGD4sL4tybHhZvOL8QUKwLFTtIBYg9ojmPj9JjIUMx8VLM09QaeZTGmQSs9QA3kgQYBgYKyeefMUi7TpNgCR8TMwLAQB+FiDygwJ1YX8Tp6kBJc6mCBp1DlnVvLt2BWBEdcYt7NYwXQecyMrRLZWXJ59idVlMtoaQwDFpuRfmvgbheUqZuGJZZEaiFIkKAJJABJEmLFZ3JF0GQzdSnUBLRzEByWW0iQSBYddibnbcanJe1hZShp6KluTSRTcCL6+nMsdQA1oO1KN9k24gecyLIZrzLE/1LuTsSwIWGULyEA+ogY7y/Df6itvIDk+9qM66kgLygFYkRJExBbtqq6LXTTZgbArdAC0kLYGy3Ji0LcTGM3xn2XzFKoGpa4iYW8GGMRq5qcqi87g/wC1oIw8B/La/oj49witSqrTaIiDoMgiSx1JcMpGkbaQZEWJw04RxGnlkI92S7QReDJIsoWy7gwt7xaLicS4xWX/APKosNSkq9I0wt4kSkgqCLKWsDtIBw5p+xWVror06t4HMnw6jZomIEsRCgR7tQdmmoptkNqti1uPU9UooZiw009AVSzLA1EEBQA0QSdrm2G/DuGU8sv+ozVSm1R9WnUBpYlkEiAHdhFzFgZiZJyvEuAUadRxTrpUIbYnrrUAawPiJZiIP4ZNxgf2n9qmZKaI50hIYlYluUSxC3MrIgxcC8GdI6ZEno0Qd80+uq2pgxgQFAAMBdMak5ZMEj8NrSeM17L+9qSSoUjYieu0SLyMCZGr7unSAYu7BS5XTILAbwT30TvyieksaVc1bDVqcAg7bbz8wRbeMUv6Hmi5eFtlUYqy302B+o/XGQ4gjVKhmoV0m9iQN5Btb1/PDTimcrU3YEyPhvcWk2vvEYCy2dZ0JqLJOxv2gHyZH2w2Ioymf06wSZuoMwCNPTuNjp9R5wn4nlPeNyoW326Hc2G2+CKkljVckSRAixFySe0Fo/kYMyKgJr12J7nVuBCjbbvaAcIO9GXp5SDrAsI3mTPQf3D99sDZjIIxHLA+f0OH2UWXaKZ0SwB6Fo1EdRKkm35bYXVOVmLCIMR/N8VFszlFJWhW/D7QBI2gk7b2IuL3i4xxlKJE+5qOpm6yp2t3AI+WGRcGQoPSD0/npjzI5aCSbMfy9YE40szPeF+0tTLv/XRjaAwtb8iPyx5goHpEj5HEwWVYjy3CgCCQWFt7C/X/ABg6vkwV/Aq9QYWT06W9ca9sqpEaR1iQJ+sbTgSrw6mZDJK27zPcGZB2vhWViY/OuHOkLrcLuusx6bkgCL47onTpKjS0fEO/Xe/yw9q8Dprp0076iWYsZgCRvYC8H9cCcQYEHWNxY2GxkG/gGw7A4eRLiAaBUrINXObTta52xosnnhQcpCyx+I7Axed8JaSj3oQSH09QALgC56C/fxgrM5b3WhjBIMlZ9OvSZN8TbFo1WTdiGrVntJhQI0jeSDubfphTxX2vGvRTBZjYiSBFz6QQTcd/GMvxv2iarCqYURYdT5PWPGOco1QEuygs8XJv137d/pim9Do+ieyrEZVnc6jJnsN7X3EeMJsv7YqKxRjADSSTYx0nv02w0oZhhw5dKgAKdRndhOo9gN8fN6aAOGLB5NhEyZGJXdlNKj6+HSohiNQAIgm1uwiPn3w09mfaFW1I3u1YNEMx2sNRJa8lje5BXrj5ZwTj70p1fCBYETDbkEC5HTDluJUyoqoxV+hiGEgza/KQSL98TKN7Ki0lRq+J5RUzLhQAaoDjUDpGokBgSxWAyhJEE6trRhbk8ir5p1qhV0zysQVd5NtB1EGCVgkQzSTOAKXtWXAFdFYkR7yDKrAsAIg2nV5w2PEaddFWgWV0aUEMYiGOqpplhChQHPSScZOKLUn4E8Q4nNZqdMooBDDWGYLysQs9OYkQBGoHxivLiWGqmZcIYJbUZJbUGCwSYifNtpEVWqTUQAuIVpMAhxG0iR3MBTpuT0rq0JQGep1AaiEBGlebUWIseW9yw6WzqzXKtFGaYdEmB0gmbASbCNR33g3kWJnDOMe9V6TyKgUe7Zm0gsLGbEaYJ/8A0J6YryuR97OrSukCJhZKkC4IsCLm0nlnwNxDhhy+l1MGSQUBk9bGTIABF9hPxScXiQ5Gn4RRdUDsKmohhphkaWNyQDewMXuBswgh3k8/71GbL1BrB+GCCCHj4SdQ5SYDKLQBG+M7wnjLsVV0JU6iegtBVxJhgAdoFtgYs5GYWkTpA1MALEXP9sQLiLAXERtGEmkyGmMTkfeUpcaHsOZVc6xbVJHaTpP914JjC3KeylFToqxWA0qHOpALEBF0mbm9zO6dsFZnLrmChOtCpBH9TQxXnXSrLsZm0iB3k4YVMmppBdc2hCz7HSb65BNyOsj8tKTJPnmb9k6K1zRFJ0ueYkFl/Dq06tJTUUYCAWtBENhT7Q8BpLlqjl2Lzdi+tBMkQQNJbeSG8CTMb+hx3L5tVpViEqqZjkKyAQSjGRUgtpHU+OmE9pKddalSjUAJ5nBmSVbUdZgEST/49hfEO09Fr+hHD1BpZdWlTUo6iAbgoAb7m4abwNo3jBYzHu3lDJ3g3IFyYnf/AJ9cZXgOcccQFOoSoSmy7hyoAESbgwAL+PnjT5SgurniZi23+fPznFRe9hWtFVWi1didJ1G3e3jqL/nivh2TVCfeW7CN49PF8Ma/EvdsQqkA2B6i5v2+84z/ABTihRwpltX2vM37xPzxq0ib/T3O5AXKgabxHXuSfBttsRgKqbQBIg3g9oE3N+uH3D66QAV+IcvncW7fPGYqv/XAHQmY+fTqcS46By2VVgwY6SJSzaSwCFp31dbwSOg83E4nRkDuBFup6t95wfxjh5LK6Rq1K7dyLSfPQYrXL6ySpI3meikT+f6Ym96BrTFAOnc7WB6ntI2x7qERMx3/AF/nTFNR2ZyRfSVtYgg+oid8c1qfNIJUxsZ6HYg41MLCVcz59ceYCq1rgNKwTJW4226/cffEw6A3rkgkXHiR5EEYqJB87x43BMRf18YNyed1JIItYxGrzbcTvjl8shYkMAf7dvkSRAH03GA6OwCtTWQCWWbb3JuDsLT+mBc1kwVLiSbesHp4Hnxg9WdrQ4XcqCNhFvlgcsC4BhUUbedptuABtH4sIVIQUss1OoWYDQe0kC/fr38YZZvhzV8sGIuZ5lhoE2m9j4P1wVV4jTjTqNJm1AdzuBcLB9ItPzwBlxUyxUpVOsKdQ6GIILAiCdxt23jAjGUN2jN8Kyt9TaRErEXmN98GHNIJi4G5HTpf64Y8by1NqiOAoapzFRZYAuStxvaDv0gYXZyQulDAUSQNwenhfX0w3sYbR4w3u3pAnQd16XHjvO/nFOWyhIChNm5R4/nnE4RQapTdgesEvdiRBO3g7YdZHImmS2t2LSBEaVH/AG/LuR174VFVYoPCSrEcqu2031fufHjFtXKTTsSC3wqAST223v8Ab6YMr8DatVR9TypiTIQf9vWJ32nxg5eDhamkwkiQWiGgiSp3J1SI7CL4hyRa42AZfKNYwbC4bUdMG+ore25jDfJ1lEIyGk1jDAwWC6osIM7b3kY9NHSUZoXXJjSwWR+EjYgwL/7fFusvlf6urSGC3ZVWQBMiGDSLfMdsLHIq8ehxR4kjDWzUiWIACE6gVvdSYgiec+Rhi+VmAFaIErp0kbtyElipN2MgjsbAYxpzlNA6kKwZgDu7QGJ1aDsdryJ8gmNx7MVi9GWUkEwhalMgH4YJAAAANrDBhTolz9LuG8P/AKpDoSCQQ0EEDcQZADAk3A73jCf2uqaqq5ZCp5yDABIsLcwmNzqncW8u83xyjS5KzmJhQlMmSN4hviG0x6bnGH4n7TU1rPVCgsVAWmupRYae3xCST84mca4pGalYVV49Qo5n3LaQUaCGnSQyL+ImBHRhHzBnDWn7RagnMai6bafiFRCTc6QSoH9uwbrj41xHNVKlRqlQlmYySTJ/g2wMmYI2JHpiHx27TNFL9P0JT4/T0syVT8HemWnTaYPPMtJA1bCTGDOCcW/p+7zNSXYjUtRdBJ0q0SdQZBvFye14x+e6PHKq21kiIhoa3zBw+4N/r66/02OgsDLQF1dCLTIiJG3zxPxyQ7R9Z45WpNTUqy06lC4LKpVCoDAKEAs6q25085i8nHzr2w/9RKtclH0BkYw9PruCJJMggmQDHr1WcTyOeqnTUre81MBBqyC3SxIk83k83nFNH/08zbrqVaZ//ok9fPg4ah+iv8L/AGMzU5otHLoIuJkCDvuLDcXgR1tuMyY6wbSQTsY3X5HeMZHhOWrZdvd1aem0ahzKRaJKn87b4dcTzq020MUDQTaIAj6WHz5jfpjGX/VG8dRsKo8XVBDibWO+56g/l88B8VztGo2pGEjYnsAfuT4GM5n+NhtiY7k37xGw6/XCHO5+bL9cbRcnowlTNzSqs4XWwCrawB7wN7n6DfAlbJRU98zapnSRJ2AuCdx5xnuC5jNMQKaM994NptJMRF9/ONZlPZ7MhdVRQEK7czEnVEEQDv0HYYt6VGftled4jTYqySQAAR/dt9f+POB89lh/p3LEajBARg0kD4WKkgN1g/oYb57KItBtBD1AsQQBPbSV2O23fGXzZdWKkBYkMoEGJ9JNz1uNrYzSLb/RZlGgSGKg7obiIJ5SNiN/XBaC0xJvIO5I/n3xDlw29z48do/lseVV0gGbjfrjUxKMxKiApIPefHXfExUeJq9tRA87jf6/5GJhgazg2XdWqsRogqCXBKbGDABkzM+o74b5pV92SojVJMEGxAGm1iJ/FA2xf/pVuYg7drmR07Ei/UEb4mYoNfcbyNKkRqK7n6z5E2OA2Qq4ePfWZhYi8S0kMQsCNUgE236YoyvB6pYpVK6eZgd9QXfT11Holj3i+HxytQBVplPwyXF4BXaRuR3EW7YlRVqOiQxT4mIkXMaRJNjJYnTtB2JGCgoq9q+E0RRFRaaqQygFbGSRaO8ennygyqatI0SZJuRPWeo82JjGvGdogwWBCs1mJMwAQIuNcnfcR5IwipotRkCkKEmT1Zt49Nh9O2B6ChZnlLMBoa0BALBiSQQbRAwFnOCsqElwsEAqIN2Mdun69cag8Mpu7O8ubQqEwCJNgOs29R9fc9w+lHMrnUZILQskAGb3tbz23xL0Lsy/C8oEotGpRI0k21ywDTaCQJjr08YK4WzszW1KBPm2/ptth0ns2jKWYt7umJsxtA6dYsBYdQMLOHgLJHKSLAkgMrSLHYwRt1Mi+JexrTHopbKp5TbUCQAxkggASQACvqDthnTyuv8ACAoAIAliCJ/EbgjeF+u+OeE0gw1gBy21gCGBJvoPKDcz+2GqZEBSzAjmMKSWQXuZMdd2E+m+BcY5cv4L6uTFUDXALaSCTqUwesKLH163GLM/7L04Wo3u1YH4w3ILyCyk3Av0kydrHFmfz2kxSmmykEkaRTA6kzafQzbFGZzj0z7x6a6xTLl6odpE2ABUDVG1z1v2qKMpSbA+E0cuCzaVNUvpGhagpuAbDcDTsb3sJOGWYdrn3Z0oGLgVOWFJsqkMIEAkAtMb2wJW9paApO6VHq1zyhDp1SRGwDBVi5HrcYzHtD7WV6ze6cJSWnystKQrbbmeYePOK1EnbPPaCplxUHumNQQOYjqBBiwIWf4cIszxRFMEKbSO8SP8/focUVxruGIOw0hAPoFv084UZnOVaTRrkWtAEjyI28YXZRoMg1OoSxRfleJPnE4jwCiVLU2RGFyrGzbWEmQf36dE9LPVsyzdGC7rYATN+p6gXxRwvOe6ro9RGZVMsB9JHeDffEKDTbsaRvOEezdKnT95mFUrFk6kxvH4hfrA7npio8b390eW8HUpPzaNuukCMZf2n9rjmXhBppjYG0+oBiPF+pwy9jcw2YZqZFNFRZLaQW36A/z64raRdK6Qc+fqEn42vJIZT0tuPzxbl+PClTtUBfWIQoGU99TLAj1kfpnPaPigFXSDqC25YVbdJWx+VsE5DiVA0x/SOuP7pg/+MnBchUrHh4stTQHqBbiGaStrGYg6QALHo301ns7wqaa62UgwQxgqYI7xF46zY7Y+QcXolW1Et3EyCPt3wd7Oe2VbKsYdijbqSSs9469e2+LjXqJab6Z9lr8ApwQ1Ok4AO8BosZksSBE+OvgZ/hHsfSeoxawHw+7Cyu+7EA2vsw23wbleM/6mhTKgrqAJtt2noLXicIva7jy5cFKZJfmlQdvh9CBMyL+gtgaXaCq7LuK06NOqqqAFDhCwKxsC2ofELHePtIwNmeKFAzA2BgwTDedIInbse8dDlqfHdYNQlbG4Nj6RNyfnPXDY8UV11LA2gi32Flxm4FLk8O6mdCvyiNamFYCxvv3udjtIwk1sFXUeZoPmNgP8enfDDMNDK5m0we5tED98LDVm8AdoM/fBjRLlZCTPqdu2O6lQAeTY9bftjwGdt7et/ljySWI2sSCfHQ+f50xRIn4lkRqEALPQXne49OuJhpmcrIMnlIFj67zMjHuKTEaccfqXgLEbRPz3mf8AGC+H8dB5XAvMtbzG/oBjO1tW4giQL9OnTe/5xggXUnY9hO9uvaenbEWzWzY0GR9RUz0J2IvtpiSPA+2A69BakKWOkgppBEgRvAE7kXJPQdcIuG8SqUZUEaeohbzYxIMGP0xZmuJajqZZHbUwMHoDNrHp3xVjPc/wsk+7oDnc6Sxa4Fp/DGkiJIM3ANiQSKeWy+V5astUAIiZ5r/iJI7fXANLiOiGTlA23JjbTMSR6YCzqCo2pqcmSRqE9O5uR69sSGqNUPbukjQKZCsRpBIMWAIi2oX+mKK3tJSquDpupBIOxJ3nVYfCtvLDtGdoZfTdeUEX6m2wAJjSJ2xTW4WiqSqa2K6Ss6dV9xGzee04fZH+H0LhedVqESGBWDLBp1IBIgA6dKsQLEQAZGES5PSzAFSAdUUyQxBZSbmS2lhYNqjueqDILUVtR/pjSZDcxEA7aYlu09txgzJ+02uzWiACQIIgiDfcAfy2BJCdj7gmdemxVkLpqsGUgyCTzaRJt1PTBnFeN+8AEU+ZSLEOJtAIfTpPTUZO8bYzGY4kBEEeTqU+h3kxhbV4oWVlF5Mg9ARN42Y7bjGlqtmdbGtb2kFOpoqUEdFZtSD4RMWVpIvYzAJgCbYDre0dZveKrladSAUBJGkbLJkj5GMCBndQloHiJO/zPqeuO0ydrmMZt/haiUUG92Rpt0EfPHtRpMncn79flg0ZMDef5+mKzQQMABJMmO3n06esYmi6AfdgGwkb+Z6YCz/Bi51jfqOhjsehxoBVUSDA7dNtz/PG2K6lRieUSJi5KydJgC09Cfl88NaCj3L8JNCiKajmqAh2AMksCLHwNvQ4orUtJII2uLA282746bNEDUzEWETsFUER0jab7/XFnLUItedwf7Zv2N5EeScFgKafAFqVXZpVBFhAltIY77f59JZDg1JbBYYDdd7+f+Nvli2szawYEgHlk6WFvNiDFvvghKpYyYkx/wAR0Hn0w7BIBr5NQNLTB697bWt9MIqtJaGYAWYj8XTfDysj1GUsOVdQIub2FjI6fn88JeI5cPmAwV9JC3mR0EydhPTDQmPjTDgG3TsflcYU5/geprECf9v1+ERhuMvptIiB+WO1qeOuEM0HCfahMtkVVdLVAmjf8QAFxuBaZ7Yw+ZylUuaoYMxuWMdesnrhxoO8n6/fHKUgCJg3O4wJtdjk8jIOxBIZGMGTEzPqLYL4arFpuoB20mCf4PtjTFu33g/4xVVMTJgRh5EYgOczPvIDRA2F/i6WxwKe/U2ibWjxMf5jzgj3d46T53Jm/Xqfp9GFPKCJ1AXO4InsPGJbFQrp5cmCd9r9MFLSiN/WP5bF6qV2g2i30PqOnzOPKgjf03HTpO84B0cGlMWuB6/ztiY6V1AOosIiNOm9+pJEW9cTABTmhyk9RP2GItSCVvywJBInrMYmJgKCE+/8+uOmNp/m+JiYBldSzAfO3pP+PliVCdAM3P7HExMAmdUahsCZi09zYz2x3RvY/wBwH5dNsTEwAjtXkdv4MU18uGgHoew27TiYmAbB/wD2tDUkKBK3GlSD8N9t8eNxD3LQEVrwNWwlm6Dfbx64mJhMQ3ySe9KBwoLE3QFe3Qkz8X2vM4H4ln1TMtR92IgAGTIJm+19tj5xMTCMZN2UUq5M9InHdU8y9g0R3sdz9DiYmKRt4d5uppQtAJQAj1ZggPyBJ9Y7YqSlLhSd+oAG5xMTA+wAKuUCKZOrQwNwIO4iO0EfTDDKReBGmdrfzbExMAHlBxJEXvcmT17+mKs1m45Y8zPgmPt98TEwDYT7LZgPmqlAjkdA5E21ATIHaCLeN7wF9VorPTHwq0CZPRT+uPMTDYvA/LrdeoLLbp8Uflj3NRreAAAzWHTmNh22xMTCAqQb/wC0T+uCaChkDnvt8if0GJiYBeAKN8IECVH7YmYSSPX/AOv7xHzx7iYPAPFWBpFhtb6/rjunZR6x569fl98TEwAe1nZdIDWZwPTe48/vj34Z+nn64mJhgzk1JkRtGPMTEwgP/9k="/>
          <p:cNvSpPr>
            <a:spLocks noChangeAspect="1" noChangeArrowheads="1"/>
          </p:cNvSpPr>
          <p:nvPr/>
        </p:nvSpPr>
        <p:spPr bwMode="auto">
          <a:xfrm>
            <a:off x="215900" y="-684213"/>
            <a:ext cx="2657475" cy="1724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data:image/jpeg;base64,/9j/4AAQSkZJRgABAQAAAQABAAD/2wCEAAkGBhQSERUUExMVFRUWGBoaGRgYGRgZGRgcGxsYHR4aHRodHCYeGBojHB0cHzAgIycpLCwtGB8xNTAqNSYsLCkBCQoKDgwOGg8PGiwkHyQsLCwsLCwsLCwsLCksKSwsLCwsLCwsLCwsLCwpLCwsLCwpLCwsLCwsKSwsLCksLCwsLP/AABEIALUBFwMBIgACEQEDEQH/xAAcAAACAwEBAQEAAAAAAAAAAAAEBQADBgIBBwj/xAA9EAACAQIEBQEGBQMDAwQDAAABAhEDIQAEEjEFIkFRYXEGEzKBkaFCscHR8CNS4RRi8TNykgcVFrI0goP/xAAZAQADAQEBAAAAAAAAAAAAAAAAAQIDBAX/xAAiEQACAgIDAAMBAQEAAAAAAAAAAQIREiEDMUETIlFhcTL/2gAMAwEAAhEDEQA/AMVSdRHTxjuuw3JtisKZJ0mB1PXFVWtMC18Z2ALS5msNQnHuc4ArCQNJwRSrU0sDffBSZzVb74QULshw5lplAbncntj1PZ4sLs09xh1laQvJAPbHGZ4zSpzAJA+U/PDodIHTKMEA1Rpt6+cU1OGM14d/AAH548X2p1DUlPb5kYLoZ/3ka6uksLA2+2HpEuKYLQ9lKROuoSB1WR+mDTlVRYpQATsoAt698CVs3TQwHvsZBtGB87W06djqvE9O+E5FVQ14jRJK8sgACTgXN5ZIt8x0GL89SC8yqGNjDG21ox3RzKEQ9IXIDAHY98MGJ8rwqmsMWkg2gXxelVZaFkbkHb/OGVTgQfS9OodI6Hp8zbA9VkpK2glm/FINvpfThBRXlOEU2IPuUE3uP0wVV4fptoUDppWCPvhRUp5ippOsEDopI+vXB2TyNckNUcgTZe49cFgBZ/JMEsSJ2Jvf53GLsiN9cKxA2Ez/AJw54lUUqt7j8sJqeXKljJi0A+tzgoTHuTMoQAPXHeVypZ9KxtN9rYA4S39S5JXeO8Y0NKjTe4sTMRYjx642hHIHIBGXcNt02xGpOT8Prh0GggbmOvbucB5XLtUchgQFPxKbP8jjX40LNiPjfAWq6WIWQIUExM/li3IcBamscq2EgbfXGi0hZjaPv5OFNas6KUd9TTOvpp7eowOEYk22Yyt7PA5oCZUtLDt1+mN5RySBAUXwWPjAXs7wkkmqbidzYt6dl/PGlzjpRplmG9o74mEfWNsAzeRCqBEiN8ZbJ53SHQCSHIB7ThnmM9UZWhoJ26xHQYUU8qrKwYm/xRN8Zz2VYvzfD2zFY61AQWUzFu9sAZr2dKuFC2aeYGYA9cPaOZYGNwLX7fvi/Nk6NQE+P5tiA7M8r1aaFKddmBsey/WSBh9whlZAKjcyC9/vgWoqIp3WYta/rirNI0yNKysQPzw02Jl3EHB1wQYP7Yy3GKuqrfooH2n88aQZQKgVZvEz1OM1xLLPrJKmJgdflgXpEew/geYdiBIsPqPI8YmNBkMiEprAiwucTAaUCNmiU3k4pzZBIJDSBEAGPnhbQyhe7i3004NqoGcS8KFBADbx1xmB1kqzNVCmkqr16k4a11VSLQN49OnzxOH0AxBXYixPUd8ePULEwRpHa5MdfGAo8FSxH4mue3pOFuZ4N7wkAE+Z5Rg7M5vRAIMG+rcj5dMCNnGZeUsQTtEH6dvOCxFvD/Z5KT2YuxGwNv8AOHCex4qwzLqN+piL7AbQRE2A6xvir2bzhDmwVpABJC9ZkMfhuBcd8bPIcSpCnzsOogtTYbnQVFgYB7AzPWYylK2bwiqsxWf9m/dkAKPg94AJkqPiHMOkEmYEdcFNwGlmFUltMjlkFdQBiVtcTa22G/tNnlzD0hQljBVgwIkAsUb3jAcw1FSDY2vfCynwOoqoGrU1VSSqmoHjY2A2tAB6xG+BSorG/C3P8GcCSosBtfbC+hRCmwBY36n+HBtPhmYgvTzCvJuGPLJmAZgCY6dxiK2XYla/+oSrJBUIIW8CDqC9uwvisyXxlGdpUyqnUdXrAt2G2B8ojhjqJ09OtsWV8uABdSgbbUruvoLA+mrBGX4NU92xRkdTc3AI6zh5olwZXmMqsGW84oTOaSINvN7fphdW4dWmXaV/uUE/cHBJraREg/KDHrh5J9ENNdhApM21yLmTH3wuzWWOoimQXfeJbT69MdtnLkaTf7zgvh2fnlUBem2GmiLQrPDBR5veOz9g1h++PeH+1NSk+hyPB3AnvGGvFuBa1WCwO3L56md8J8j7GutRWcjSrSR1IBn5TjRWh0mbPh+Y1iJv1M/bDMMVG33A+WMFQyVVGaIJdibE9TtjluJvTqaKuoA7S2NVy12iaNHXb3shnZbnlBIt6jAWVRKtdqczSQKCRJBPYnsMFU+I02UKCVYWJN/+cF5XgJpqXp1J1Em+3+MJpy6DQW2YKRAIEWO+KHqVMw+m2kDlP5yMFZFC6wwYX9b4tp6aBaRcmxO+LWwkjyhwymBpJ5gYJ6xj08LENEExO3b9cXZLMBixO89uluvTHWb4glNfeF4Asx2AGLVdkmY4zltSrUpqYAM2AnCxqsoIBsb4dniIKutMqwcnST8MHrjK8QzFSnRYETzTItae2MeRK7GmcVqq1ap1GoZsFUbEYsPD6QqGffsw/wB1vtbHWSZhsYJEahfc4aZrLFACBJBufGMbKSFlXOBWEIVCH8RmfOAavG3asKaaQpNzE+sHDHi7Cs1NWUwR2icVjgypGgTf5j98FiSGlYwAV6CCLX84mKq0Ksn4bXHfEw6Q7EPGMo9NTpAC7mDc4roZMMUaIAVYIO/+3zhlmEZqi8oFPqSb7dB2wSuTGoGZVBbsPQdTiBVsY5dFp0SCAbQBtE4UZPhbU1lXIMnpa/rg0ZoC53HTAtTiOoiCDNx5/wAYrSWyMpSdILy+aooP6nvGe4PwjbyQYHyxQ2XmWWmAOnN+pkt/nbHT8KDtpctoYiSsB2kdDDQPBt4w+/8AbEVNNJ+XTEMCXPg2OnpcEbEzeDzylaO2HG/RJlKFRvwwlySOg39I+WNFwr2ezBqQlOlIE6GanqG1mU3BMiAYPphbxBaqqrJv7pSJE3gkETaOVvG+A+Be1/EcuwKioyOpAFNFZWbSdJJKNqIMEg81iOWbKMfRylWj6HleCA1ihSkKpAbRzUK0EGdI5dYF5sQIIk4V+0fsW6glUIChSGYvrAJC6Bp5WCwDsCBIk44zX/qC5pAZvJNTrBXqKwBRVqBZp1dE66ZMNMzspAIsNNW4s+cyeUqE6WqqC4iQejW6CxYReMNqIvklo+RLmnkwWW4tJM2mb73nFtLOLXqBahBYQC7CFEQIPXYC4iw3ONhxbh6Va8UhMKoqGJAYTIWNh38k7RGFn/wYpVbWlN9enkLKGBMRM3X7bEeMRjtmviYvGWooCqmWXb3dNWRrT/1JDNO15j5YrajqE+4CN2HaZFyZJPp13MTjU5f2W1BmFtJGpbEwRMq34h8U7RA3xbR4KACpksCApUjSZ6yRdTbf+6bReGUYh6Dzb5gk/aDt/i/eLTYDnDwLmADN+kkjaT8utsbihwfWRpnUYZdQAVlhYvAC3YKT18ziLwYMp1SL8i6SxPwydgeSRMjYTuCAmGKMWeGVInQagF5Vgwj1UWER+uOcllgrKQeYmChB1DpN+Uj0PfGh4h7PlDKHex0za11a4bUDMgibHthR/oZYOGPvFN1dp6gkgn5WM7HFxk0RLjX4FV6jXIBOneCDAjeAbiOowL/r1JAliT0ggwO87YOrUyp93UBJCyNGlvPLcqw33afGB69dHkglAkxdtMj11EN4mB4xfzSJ+FHD5nSb02UCDIGrfyJA9MecQ4fTrIOW++szA6+s48o8QzCC0qGWCSqQw8AiLf3AThe7uGsDAmS0C4JBUjacaR5X6Zy40ugPSQzAmRtHmPuMOOGZ2shCUwziLiNX/GBaFEKS5V21TvAAPXw32w1GVqCmPdKxpm4Kg85PX9IPbFwle0ZuFdhdXjXuKKKqlq27gtyreYEdfGK8p7SpU5nDSZmRhLWpMtmBEdxF8VCxJmJ6Y1XI0Q0bDL5+mOZKkNEQYMjyDvjAe1vEarVGoKZp8pMD537emCdGprjzPb0OB1ynutWmTrMmbnbA+S1QBFXPsgCIB8NrWmNzGFnCqzM2ioSdBgGbScM6GbChrBiQIDTKzvA74Cz7AJrSLHm89D88Q22JIZWpvpBVpEwNh6ecWZjjBUoDaTGrse2ElKHKsJsJ3uJ9OuDAVCiZMaievXExbRUqb0d8WZ3qKsktAuBcX3jAeYp5uk6x/UH+3qPI6HDLhubH+qBaLU5vafn36Yv4pnwGd6ayYAAm3n54YUMuHAsn9SiV6kHHuEC5xyss7SbkSbeMeYLZVooy60azaCXYRIckBZPkXw8R6YVVAgTAOqxxm8nxQe9WnpBuFkbDvA7DGkztVVVhUA0CBPg9ZwmJAuYyCO7J7wkt0ELA8W5pxzT4ZTpH/q6mkQsEW7CRfAGV4V7syrhw3wkmCLYKyrsKpDMSAJ/uiIuD/N8JrwadM0VCiopqzREkGG5o3kKR9+/QYvqS+4g9fUxYR53O8Yo4cA9KSvSDeAp6T2vcTY3HfBtVlN7C2xMXPrJaNjJxxuz0YU1YTwlVBQMNTLMqT8VMy4BXZRBJ3m58gI8xkClYtTLpDnS41AlbrupJAImxJiTvuXlLKkoHAkhjEmR0mxPU6e3S+NTksjRqC6st4LIQQT/2QYm225PXG/C09PRjzQraPn+Zy7OhUEkuAGdlgIJkwDd2PS1p8AY01HiHvhSo0j7tKSqgKzq/t0DrNhJ/ycd+2nARSpoUqNLMN1C8tg0EAnUCVMdtXbCj2XQFwhmIMR3C9GI8HeCLb74qTinitkRi5fZmspcDp6Sktp6FZXxvb6bbYpyFNaNVldeQWFQDoQBLfUSwtI6YbZfIVB8vv1/a/ri9Kcyp/Kx6RHb98W4WLM+ee13tBVy7qaDCmh1IwIDcgKdDNtWqw/t74eez/tPSzYaARUBXWxKw3KV1gHZSTsY08twb4Re0WSmvUAGumlYgKs82qQqWIbTZtWnree6bheVOXzdKqh0IWqEMCCCFDSvQkaYHm5E2GOXGk67NG9r8PqdCqizFjPKDZjLBTPaVixvyg7WxzxMoiMXs7KAukkONL9DBBi56zqg4R5nNilRpusEuR3LGTPQ94PKIk7DAPHmZ0RiYuACraiQ0SZuwM7xO+2+otuIKP2Dq3FVqIKbESugt8MBoMlSZgFhOmPQ2GEiZUNmA1PoqzuRLfEur8PUjqItgCpkAeUAGRIhgxMhSbFhJEMCLgbGYnDLLBlACBdWksFIcmwBF7mAT8Wq+kXsDhY1ts0ytUkX8QSmv9MaTp+La8MGiANVoPURMWm4dcwy6SAKgginAIEAjUCApbSNxF73m5NTJ1SWgupIaApd2mCSrNYS136995AAq5ZQNUIQEU31QCVkDYiYg3AkRMzOFZdHL8LWBpa5CsqmyySoECZTeQTBbxsfVoVKhkiWWxKpcgiykIIkwbi9us47bMiqI1IDAABAZLAXkWlVgSFtpiOuLMrUCqogaSzLJ0tLG03kmIsSLdjaGKk0LMzkBuabx3B1iRf4lsZkd47iZxbTo1qIBp1XpUjJAnkNtWzGLi97npNsPve6hIqFZOyi7EBQFEFjJgWknlBxzmqoUIKc6tQIpgE6oJMkrubnbbDuuiXBMzPH+MVKhVKujlOrUhENOFop7k3H1+eH+YoLzbHlkmIIOzRPxMDB7G874V5jJhCRTJYKs3G1wG9BJtjWPJ+nNycXqBMvAEAftgWsCxhemCcwQB69sc5SmBYHe842OScqRXQyTzuvmTf8ALFOa4QxsUnU0kxYD5Y0ApwskC2KxUm+C6MPlYofKaVtAI2tb54GpSQCvQwcaJUBuxxU9JbyBfxhWUub+CWxfUQrQsGR/L4sFVJuoUeJP/GLMxQ0qQoO/264paojWMYNM2UrLWqUxfVv0OJgDL11ptqcWMwAJxMLZZVwDLIFDwTU1EA3tjRtlpa7ahHw/zfCzhxjSRdepG098FCsRUYwdJAPX7Yq7EgfimouEVguoT6x2/bBmVIpUwkSOp6/XAHFqup0hZM7x8IFrE7GSMFLmelQEAWk7ett8AWG8Dp1A7VFchiIF55f7SuzDwbY0mVzVGsApNOlUuAJHu2PYdaZ8GRbcbYzNDPIFJDD674Er1yT/AElBP9xsBP54zlBM0hPDo3mUL0HKHUtwdLWJE/EIs4gm6ki+NJlMqlSIIGg6pAA1WkSQQVgA+doIGPnvs/7Rhaa5fMvTYzKhtp8bFGj8SkfvqMlxB6boacVkkaqbAGoVtIQ/DUjoIDeDjKKxdM6XyZKxzxPJirQcVVblVtGmnYzBDRzRcAEkxBIHjDUMxBA1KhVQwO/Mq6lAKiJNl3mRecfQMrnMvmKRFMxdgAdSshudMiI7RNr4xXG+EVUqTp+KVB/BNrjR8MeSZPnFuLsSkqNhwv2xSopGnTETBB+YNhGwn6gTjvO8SYh9CkODIa5uNyzbcm5EnYA3tgbhY9wlMPF2nmIhegufhmf+L4WcU46lKuG93qMjbTuSdINoCSxjV17QcVlJqrMqinaQNxnhxW7hnNgGm2xhN/8AqBSDpBMkxNxjKqhFZKTBqiiVRptLO3OATKXuRtIPfG19sOKzRolHKn4yy3ABUfCRA1EzIv8Aixj+HZwrULAqDs5+EjURaQY7WA6kG2MerNrbUTVeztAtSX3xH9Iswa0KTcAkWIm8jaBhnneHrp1qAiU4YCBylRB22AIX1363A4lV0ZMCmJLSrbwOuota4vF4jeYxXV4kRkCqiXBZHW5F5ks9gSCJF9t5g4VIV70DtlOTWiKraTKgQIKpAbWsEQTbqT88U5HJxSkTLkFVXVAAUFBLiy3J3JbUI8k8CzXvKbq6qWpyxGk1CxgwNdlg7i5tboZ9yPGkZrhV0vKkmTCiwDBhykrHKev+6cZvRonfR0UBYCAWWwlbGQosNRU895uTeZ2xns9lfh0KpKyS3xyq7koZIteGURB3tOz4jwLSNQIMgzKvyjTv8ULLG5MfIAjCninBHZNlZmA+MvqUrpUkEkqBNyOlgCZjFdMammhFw+AoB0shJOkkqrbiQNVyNRsFmwtckEikEmBqctYAsSgHZjvYCZFgYEGSJ/7NCGBTvp1GFWJmAADqItflB+UYMZSnKrw8tZJZQWE2AYiQp0kliQAAVGnUV3sa1SA6efUySHN5cELqkACGaJCQDywR36zc2Y06fcvqsZAHu1NwBFQtzdW6WWdicUpQPuyFckMCzGGIdovAkG0rtAiJmCRdWfSWpIVZfdCdBQEAQZZ2ESTuwNwIv0aBy/BJxAFW0VajKNQL2cmWuW92wQyAYg9fWcC5uo0Aapkbah32IBnoDB2tthh/1F5Wmo+nWSWeZuCpC2iACBeQImCcV1805Zi1WXAAgLchRpgkLYwTfY373rRi9mdzjkAWJvvF42n1GBspnojqRF9/+cPuIhVKhWD8oNxAFvhMi/r3xns3kwATTmSZKdvI8eMawn4zl5eP8HFPiXbDKiVcWF8ZHLZ2AOh/XGo4WCACevbFtnBJUEtljBxSle4B6YYGhIkMLdzt4tucCVqRDHYkdQZH1G/+cOiEL2gk/lgWoujnAFzcRgmTO0YlcqFh3AER5+WJqtm0XTKW4kLTTQgdx3849wDmVRJioKkRtImw7i0EkfLHmNDptjDIVddMCL7GehGOs5lygkk22Av/AAYT8My3ux71dWk2EmAD18kDaYM4aNRLsJJ0np5777YBlmToz/VaB0UDr6k9PTFrtcSYPjr/AIxW0lgiiAo6Y9r0dBvcn+fTFdHPNt7Ks3UYkkRB/DA/bAGfFQyA2mB0B+cHv+2D0F8R0k374ghTZlWya64DlyeymZ6zjXcAeuoYuGFO1iSDHSPA8/a+M7xd2o1g6QCym/fofnEY0nCuJF6C6jJIBJ6ziqT7NnyNK0afL8eUjmB1adMg6X3AEnZwJ/Ft0OHVHjkqE/64AGliSriALaR8Qnr1+2MPkKoNZQdgZjv9Nu0+cbfI8IQAMJKWBHYkSIJ/WNidhjB/Tro6uOWa+wyzXEqdXQCQGCkKrEbsBqg3m6gRa7KOuKT7JJWzCOKqsx1AhgymBew33t03OKDwxw6lQKsQIaNSw0wLQSI6xAgnwfma+bqCFUqCUYltAnSWm4YkNHMbzvNiMFpbKf54M/aDgqUco1SnAemu9iSsQ24JkqzbXmMfKMxQ01QWpmmpANOUZZmdraTcyDG5F4iNZluPU6gjN5mqY3DnQAQSBGiJggm8A6e2HlH2hyIBpitS0xBDLM9JLEgtsGMDwADGFf2toL+tIzXEuGVGy3KS+poISCpgCWuQoItcbeMBVeGtTypAkajGhRZgAFlpOnWBBlSYkm242vHeIlaLGjTJ7FVKwFAFiNNtiBJ+G/bGPp+09ZApaSwEESXEbSVuoZgwAJm6yY2OVrwtMDyeWamCBKqTBVYlwrQA6zpYm55Zm9ox1ma4U6RckCRPMpGphGxHQnsJ3tjScJo/6mhzNBkqoJYqLkzJkczAmUi6i3YfO8H5IliCs3VHOqY+JSWCidjuVAvjPKns301SAcrx91K0/fMVDfDo5ipIGosRLLElbEwqWGwd5LNoFmYViAvMFUsLgybcsnxf5YyGdok6nNybyNNLSUkKQkSsrqWAYJcQbFcF5fiDOw94GJVpXRqEGIGk6m1cwgEAgx8W2NFV2iN9MfcYzIRQ8Re2uD116erEEEiQF+JgSwGk5ypU1HndQoLOAgVlBFro3QsPxebAWxf7RcSLlabVAFEaJBQsTMEtdSAZEg/hOxthx7IvqoszU1ZS3LpSQTABmIMcogExLE9odWLLFUZ6jnaiKSwhoaC/JqUhRDXBgqwaB8VjeDPIzOsKHVkTdQ88ygsNI0lfxhxygRqN9sPvaXKDMim3RAJK0lPRm+CYuupoK9YtN11HhqIIUqSx0EBlGozTZiWnSVFwCeUaZgjCdLQJt9geuQqaHLzr+J4PKA3KfxMywSDHwjpGKqtTS4ce60oogqo92dQLbEQxB5YabgXtBLz/AAysSzNQK0WGtNbHUCYA0vp1OY/Dde/kavRFJB7x+ci3gk+R8RFtUSZO15pRE5JC+pmldACWE3+FdhNz1NjaIAiPQTNZfQ2pOcHcggkSbSsmPSeuHFLgb1/+ius2JsABHUnr3t6YXcT4K9Nrklo8yeu5828zbtisTNv0Fy3CKNUf1CyMOs/aCIgHDCjQKrEqwA3Fp+RP74GahUUcwEadrixtI31b4T1eHV6dTVQqEqLhWb9SYN+vpjRb0zDkgmakhmEQ/T+4gA7WH+cDFzYaGINgINz1/W2FGU4vnKZJIpkbx7xBfq12I+22Ccn7WVEYkilMkmKyGbRG/wB8XiZfFEq4hVdTpCgEHmmdR9B/zgHM1fh/3fbGir+1dF4/1FJRtvpPz5SbedsV57hmXqgPRqCDG9xPg9Dgo0UEuhCKSwCxtF4MQe18eYObgxJA3jpeDbrF8TDFQTTy8gA7RPoRv+mLHoEDlY7Wxlf/AJJUV+dBItG0d++La/tezCNAA9Z/bDpjHNHOaKxZxAdLdiVN/nH5YqzfE1epy9B1i8dsKDn6lT4zpUEQDAI8D1nfF6uqqEBM3jrLX6i8W2wqZElaoc0aoPri5qeEmSzJIhyNf0+WDxXcqQo1NHKOs7fnhHM4tOjO8ez61HAW4Wb+Sb/ljR+xnCnqKA4KqNu5Bv8ALE4N7ClYasRqsQOg8z1P2xtMrkCp5DC/mLWv3N/+bt30jqUVVAGb4ToYFaV9t+Xex8H74d0My1JNLKwUx11BbT36mLT036Yuyx5IYgkdv26wfyxznhrUBQdU8sDf8IA6XnpcQfQkkmqKi6dmkyOain0JAnSAxLWBnpJIv/5G5wVX4jopk8qMQSF0lyukMSGAAuLbjGW4NnwgCudtpBYEX2mBtI5rW9YKyaVatL3lSmwMmQ4UgBDokCR2I8qDuduKakjojizNUKp96FpyHNQcymdJLHsgct8QsNiSCZhdn7P+z6ZcBiqtU+IECR/aCNRMH0EzN7kYzJqFK1Tl1Mr6RAUL8UqrEFVDA9pjeegro+1tbWW1AknkTpqjZ5EQLGD4sL4tybHhZvOL8QUKwLFTtIBYg9ojmPj9JjIUMx8VLM09QaeZTGmQSs9QA3kgQYBgYKyeefMUi7TpNgCR8TMwLAQB+FiDygwJ1YX8Tp6kBJc6mCBp1DlnVvLt2BWBEdcYt7NYwXQecyMrRLZWXJ59idVlMtoaQwDFpuRfmvgbheUqZuGJZZEaiFIkKAJJABJEmLFZ3JF0GQzdSnUBLRzEByWW0iQSBYddibnbcanJe1hZShp6KluTSRTcCL6+nMsdQA1oO1KN9k24gecyLIZrzLE/1LuTsSwIWGULyEA+ogY7y/Df6itvIDk+9qM66kgLygFYkRJExBbtqq6LXTTZgbArdAC0kLYGy3Ji0LcTGM3xn2XzFKoGpa4iYW8GGMRq5qcqi87g/wC1oIw8B/La/oj49witSqrTaIiDoMgiSx1JcMpGkbaQZEWJw04RxGnlkI92S7QReDJIsoWy7gwt7xaLicS4xWX/APKosNSkq9I0wt4kSkgqCLKWsDtIBw5p+xWVror06t4HMnw6jZomIEsRCgR7tQdmmoptkNqti1uPU9UooZiw009AVSzLA1EEBQA0QSdrm2G/DuGU8sv+ozVSm1R9WnUBpYlkEiAHdhFzFgZiZJyvEuAUadRxTrpUIbYnrrUAawPiJZiIP4ZNxgf2n9qmZKaI50hIYlYluUSxC3MrIgxcC8GdI6ZEno0Qd80+uq2pgxgQFAAMBdMak5ZMEj8NrSeM17L+9qSSoUjYieu0SLyMCZGr7unSAYu7BS5XTILAbwT30TvyieksaVc1bDVqcAg7bbz8wRbeMUv6Hmi5eFtlUYqy302B+o/XGQ4gjVKhmoV0m9iQN5Btb1/PDTimcrU3YEyPhvcWk2vvEYCy2dZ0JqLJOxv2gHyZH2w2Ioymf06wSZuoMwCNPTuNjp9R5wn4nlPeNyoW326Hc2G2+CKkljVckSRAixFySe0Fo/kYMyKgJr12J7nVuBCjbbvaAcIO9GXp5SDrAsI3mTPQf3D99sDZjIIxHLA+f0OH2UWXaKZ0SwB6Fo1EdRKkm35bYXVOVmLCIMR/N8VFszlFJWhW/D7QBI2gk7b2IuL3i4xxlKJE+5qOpm6yp2t3AI+WGRcGQoPSD0/npjzI5aCSbMfy9YE40szPeF+0tTLv/XRjaAwtb8iPyx5goHpEj5HEwWVYjy3CgCCQWFt7C/X/ABg6vkwV/Aq9QYWT06W9ca9sqpEaR1iQJ+sbTgSrw6mZDJK27zPcGZB2vhWViY/OuHOkLrcLuusx6bkgCL47onTpKjS0fEO/Xe/yw9q8Dprp0076iWYsZgCRvYC8H9cCcQYEHWNxY2GxkG/gGw7A4eRLiAaBUrINXObTta52xosnnhQcpCyx+I7Axed8JaSj3oQSH09QALgC56C/fxgrM5b3WhjBIMlZ9OvSZN8TbFo1WTdiGrVntJhQI0jeSDubfphTxX2vGvRTBZjYiSBFz6QQTcd/GMvxv2iarCqYURYdT5PWPGOco1QEuygs8XJv137d/pim9Do+ieyrEZVnc6jJnsN7X3EeMJsv7YqKxRjADSSTYx0nv02w0oZhhw5dKgAKdRndhOo9gN8fN6aAOGLB5NhEyZGJXdlNKj6+HSohiNQAIgm1uwiPn3w09mfaFW1I3u1YNEMx2sNRJa8lje5BXrj5ZwTj70p1fCBYETDbkEC5HTDluJUyoqoxV+hiGEgza/KQSL98TKN7Ki0lRq+J5RUzLhQAaoDjUDpGokBgSxWAyhJEE6trRhbk8ir5p1qhV0zysQVd5NtB1EGCVgkQzSTOAKXtWXAFdFYkR7yDKrAsAIg2nV5w2PEaddFWgWV0aUEMYiGOqpplhChQHPSScZOKLUn4E8Q4nNZqdMooBDDWGYLysQs9OYkQBGoHxivLiWGqmZcIYJbUZJbUGCwSYifNtpEVWqTUQAuIVpMAhxG0iR3MBTpuT0rq0JQGep1AaiEBGlebUWIseW9yw6WzqzXKtFGaYdEmB0gmbASbCNR33g3kWJnDOMe9V6TyKgUe7Zm0gsLGbEaYJ/8A0J6YryuR97OrSukCJhZKkC4IsCLm0nlnwNxDhhy+l1MGSQUBk9bGTIABF9hPxScXiQ5Gn4RRdUDsKmohhphkaWNyQDewMXuBswgh3k8/71GbL1BrB+GCCCHj4SdQ5SYDKLQBG+M7wnjLsVV0JU6iegtBVxJhgAdoFtgYs5GYWkTpA1MALEXP9sQLiLAXERtGEmkyGmMTkfeUpcaHsOZVc6xbVJHaTpP914JjC3KeylFToqxWA0qHOpALEBF0mbm9zO6dsFZnLrmChOtCpBH9TQxXnXSrLsZm0iB3k4YVMmppBdc2hCz7HSb65BNyOsj8tKTJPnmb9k6K1zRFJ0ueYkFl/Dq06tJTUUYCAWtBENhT7Q8BpLlqjl2Lzdi+tBMkQQNJbeSG8CTMb+hx3L5tVpViEqqZjkKyAQSjGRUgtpHU+OmE9pKddalSjUAJ5nBmSVbUdZgEST/49hfEO09Fr+hHD1BpZdWlTUo6iAbgoAb7m4abwNo3jBYzHu3lDJ3g3IFyYnf/AJ9cZXgOcccQFOoSoSmy7hyoAESbgwAL+PnjT5SgurniZi23+fPznFRe9hWtFVWi1didJ1G3e3jqL/nivh2TVCfeW7CN49PF8Ma/EvdsQqkA2B6i5v2+84z/ABTihRwpltX2vM37xPzxq0ib/T3O5AXKgabxHXuSfBttsRgKqbQBIg3g9oE3N+uH3D66QAV+IcvncW7fPGYqv/XAHQmY+fTqcS46By2VVgwY6SJSzaSwCFp31dbwSOg83E4nRkDuBFup6t95wfxjh5LK6Rq1K7dyLSfPQYrXL6ySpI3meikT+f6Ym96BrTFAOnc7WB6ntI2x7qERMx3/AF/nTFNR2ZyRfSVtYgg+oid8c1qfNIJUxsZ6HYg41MLCVcz59ceYCq1rgNKwTJW4226/cffEw6A3rkgkXHiR5EEYqJB87x43BMRf18YNyed1JIItYxGrzbcTvjl8shYkMAf7dvkSRAH03GA6OwCtTWQCWWbb3JuDsLT+mBc1kwVLiSbesHp4Hnxg9WdrQ4XcqCNhFvlgcsC4BhUUbedptuABtH4sIVIQUss1OoWYDQe0kC/fr38YZZvhzV8sGIuZ5lhoE2m9j4P1wVV4jTjTqNJm1AdzuBcLB9ItPzwBlxUyxUpVOsKdQ6GIILAiCdxt23jAjGUN2jN8Kyt9TaRErEXmN98GHNIJi4G5HTpf64Y8by1NqiOAoapzFRZYAuStxvaDv0gYXZyQulDAUSQNwenhfX0w3sYbR4w3u3pAnQd16XHjvO/nFOWyhIChNm5R4/nnE4RQapTdgesEvdiRBO3g7YdZHImmS2t2LSBEaVH/AG/LuR174VFVYoPCSrEcqu2031fufHjFtXKTTsSC3wqAST223v8Ab6YMr8DatVR9TypiTIQf9vWJ32nxg5eDhamkwkiQWiGgiSp3J1SI7CL4hyRa42AZfKNYwbC4bUdMG+ore25jDfJ1lEIyGk1jDAwWC6osIM7b3kY9NHSUZoXXJjSwWR+EjYgwL/7fFusvlf6urSGC3ZVWQBMiGDSLfMdsLHIq8ehxR4kjDWzUiWIACE6gVvdSYgiec+Rhi+VmAFaIErp0kbtyElipN2MgjsbAYxpzlNA6kKwZgDu7QGJ1aDsdryJ8gmNx7MVi9GWUkEwhalMgH4YJAAAANrDBhTolz9LuG8P/AKpDoSCQQ0EEDcQZADAk3A73jCf2uqaqq5ZCp5yDABIsLcwmNzqncW8u83xyjS5KzmJhQlMmSN4hviG0x6bnGH4n7TU1rPVCgsVAWmupRYae3xCST84mca4pGalYVV49Qo5n3LaQUaCGnSQyL+ImBHRhHzBnDWn7RagnMai6bafiFRCTc6QSoH9uwbrj41xHNVKlRqlQlmYySTJ/g2wMmYI2JHpiHx27TNFL9P0JT4/T0syVT8HemWnTaYPPMtJA1bCTGDOCcW/p+7zNSXYjUtRdBJ0q0SdQZBvFye14x+e6PHKq21kiIhoa3zBw+4N/r66/02OgsDLQF1dCLTIiJG3zxPxyQ7R9Z45WpNTUqy06lC4LKpVCoDAKEAs6q25085i8nHzr2w/9RKtclH0BkYw9PruCJJMggmQDHr1WcTyOeqnTUre81MBBqyC3SxIk83k83nFNH/08zbrqVaZ//ok9fPg4ah+iv8L/AGMzU5otHLoIuJkCDvuLDcXgR1tuMyY6wbSQTsY3X5HeMZHhOWrZdvd1aem0ahzKRaJKn87b4dcTzq020MUDQTaIAj6WHz5jfpjGX/VG8dRsKo8XVBDibWO+56g/l88B8VztGo2pGEjYnsAfuT4GM5n+NhtiY7k37xGw6/XCHO5+bL9cbRcnowlTNzSqs4XWwCrawB7wN7n6DfAlbJRU98zapnSRJ2AuCdx5xnuC5jNMQKaM994NptJMRF9/ONZlPZ7MhdVRQEK7czEnVEEQDv0HYYt6VGftled4jTYqySQAAR/dt9f+POB89lh/p3LEajBARg0kD4WKkgN1g/oYb57KItBtBD1AsQQBPbSV2O23fGXzZdWKkBYkMoEGJ9JNz1uNrYzSLb/RZlGgSGKg7obiIJ5SNiN/XBaC0xJvIO5I/n3xDlw29z48do/lseVV0gGbjfrjUxKMxKiApIPefHXfExUeJq9tRA87jf6/5GJhgazg2XdWqsRogqCXBKbGDABkzM+o74b5pV92SojVJMEGxAGm1iJ/FA2xf/pVuYg7drmR07Ei/UEb4mYoNfcbyNKkRqK7n6z5E2OA2Qq4ePfWZhYi8S0kMQsCNUgE236YoyvB6pYpVK6eZgd9QXfT11Holj3i+HxytQBVplPwyXF4BXaRuR3EW7YlRVqOiQxT4mIkXMaRJNjJYnTtB2JGCgoq9q+E0RRFRaaqQygFbGSRaO8ennygyqatI0SZJuRPWeo82JjGvGdogwWBCs1mJMwAQIuNcnfcR5IwipotRkCkKEmT1Zt49Nh9O2B6ChZnlLMBoa0BALBiSQQbRAwFnOCsqElwsEAqIN2Mdun69cag8Mpu7O8ubQqEwCJNgOs29R9fc9w+lHMrnUZILQskAGb3tbz23xL0Lsy/C8oEotGpRI0k21ywDTaCQJjr08YK4WzszW1KBPm2/ptth0ns2jKWYt7umJsxtA6dYsBYdQMLOHgLJHKSLAkgMrSLHYwRt1Mi+JexrTHopbKp5TbUCQAxkggASQACvqDthnTyuv8ACAoAIAliCJ/EbgjeF+u+OeE0gw1gBy21gCGBJvoPKDcz+2GqZEBSzAjmMKSWQXuZMdd2E+m+BcY5cv4L6uTFUDXALaSCTqUwesKLH163GLM/7L04Wo3u1YH4w3ILyCyk3Av0kydrHFmfz2kxSmmykEkaRTA6kzafQzbFGZzj0z7x6a6xTLl6odpE2ABUDVG1z1v2qKMpSbA+E0cuCzaVNUvpGhagpuAbDcDTsb3sJOGWYdrn3Z0oGLgVOWFJsqkMIEAkAtMb2wJW9paApO6VHq1zyhDp1SRGwDBVi5HrcYzHtD7WV6ze6cJSWnystKQrbbmeYePOK1EnbPPaCplxUHumNQQOYjqBBiwIWf4cIszxRFMEKbSO8SP8/focUVxruGIOw0hAPoFv084UZnOVaTRrkWtAEjyI28YXZRoMg1OoSxRfleJPnE4jwCiVLU2RGFyrGzbWEmQf36dE9LPVsyzdGC7rYATN+p6gXxRwvOe6ro9RGZVMsB9JHeDffEKDTbsaRvOEezdKnT95mFUrFk6kxvH4hfrA7npio8b390eW8HUpPzaNuukCMZf2n9rjmXhBppjYG0+oBiPF+pwy9jcw2YZqZFNFRZLaQW36A/z64raRdK6Qc+fqEn42vJIZT0tuPzxbl+PClTtUBfWIQoGU99TLAj1kfpnPaPigFXSDqC25YVbdJWx+VsE5DiVA0x/SOuP7pg/+MnBchUrHh4stTQHqBbiGaStrGYg6QALHo301ns7wqaa62UgwQxgqYI7xF46zY7Y+QcXolW1Et3EyCPt3wd7Oe2VbKsYdijbqSSs9469e2+LjXqJab6Z9lr8ApwQ1Ok4AO8BosZksSBE+OvgZ/hHsfSeoxawHw+7Cyu+7EA2vsw23wbleM/6mhTKgrqAJtt2noLXicIva7jy5cFKZJfmlQdvh9CBMyL+gtgaXaCq7LuK06NOqqqAFDhCwKxsC2ofELHePtIwNmeKFAzA2BgwTDedIInbse8dDlqfHdYNQlbG4Nj6RNyfnPXDY8UV11LA2gi32Flxm4FLk8O6mdCvyiNamFYCxvv3udjtIwk1sFXUeZoPmNgP8enfDDMNDK5m0we5tED98LDVm8AdoM/fBjRLlZCTPqdu2O6lQAeTY9bftjwGdt7et/ljySWI2sSCfHQ+f50xRIn4lkRqEALPQXne49OuJhpmcrIMnlIFj67zMjHuKTEaccfqXgLEbRPz3mf8AGC+H8dB5XAvMtbzG/oBjO1tW4giQL9OnTe/5xggXUnY9hO9uvaenbEWzWzY0GR9RUz0J2IvtpiSPA+2A69BakKWOkgppBEgRvAE7kXJPQdcIuG8SqUZUEaeohbzYxIMGP0xZmuJajqZZHbUwMHoDNrHp3xVjPc/wsk+7oDnc6Sxa4Fp/DGkiJIM3ANiQSKeWy+V5astUAIiZ5r/iJI7fXANLiOiGTlA23JjbTMSR6YCzqCo2pqcmSRqE9O5uR69sSGqNUPbukjQKZCsRpBIMWAIi2oX+mKK3tJSquDpupBIOxJ3nVYfCtvLDtGdoZfTdeUEX6m2wAJjSJ2xTW4WiqSqa2K6Ss6dV9xGzee04fZH+H0LhedVqESGBWDLBp1IBIgA6dKsQLEQAZGES5PSzAFSAdUUyQxBZSbmS2lhYNqjueqDILUVtR/pjSZDcxEA7aYlu09txgzJ+02uzWiACQIIgiDfcAfy2BJCdj7gmdemxVkLpqsGUgyCTzaRJt1PTBnFeN+8AEU+ZSLEOJtAIfTpPTUZO8bYzGY4kBEEeTqU+h3kxhbV4oWVlF5Mg9ARN42Y7bjGlqtmdbGtb2kFOpoqUEdFZtSD4RMWVpIvYzAJgCbYDre0dZveKrladSAUBJGkbLJkj5GMCBndQloHiJO/zPqeuO0ydrmMZt/haiUUG92Rpt0EfPHtRpMncn79flg0ZMDef5+mKzQQMABJMmO3n06esYmi6AfdgGwkb+Z6YCz/Bi51jfqOhjsehxoBVUSDA7dNtz/PG2K6lRieUSJi5KydJgC09Cfl88NaCj3L8JNCiKajmqAh2AMksCLHwNvQ4orUtJII2uLA282746bNEDUzEWETsFUER0jab7/XFnLUItedwf7Zv2N5EeScFgKafAFqVXZpVBFhAltIY77f59JZDg1JbBYYDdd7+f+Nvli2szawYEgHlk6WFvNiDFvvghKpYyYkx/wAR0Hn0w7BIBr5NQNLTB697bWt9MIqtJaGYAWYj8XTfDysj1GUsOVdQIub2FjI6fn88JeI5cPmAwV9JC3mR0EydhPTDQmPjTDgG3TsflcYU5/geprECf9v1+ERhuMvptIiB+WO1qeOuEM0HCfahMtkVVdLVAmjf8QAFxuBaZ7Yw+ZylUuaoYMxuWMdesnrhxoO8n6/fHKUgCJg3O4wJtdjk8jIOxBIZGMGTEzPqLYL4arFpuoB20mCf4PtjTFu33g/4xVVMTJgRh5EYgOczPvIDRA2F/i6WxwKe/U2ibWjxMf5jzgj3d46T53Jm/Xqfp9GFPKCJ1AXO4InsPGJbFQrp5cmCd9r9MFLSiN/WP5bF6qV2g2i30PqOnzOPKgjf03HTpO84B0cGlMWuB6/ztiY6V1AOosIiNOm9+pJEW9cTABTmhyk9RP2GItSCVvywJBInrMYmJgKCE+/8+uOmNp/m+JiYBldSzAfO3pP+PliVCdAM3P7HExMAmdUahsCZi09zYz2x3RvY/wBwH5dNsTEwAjtXkdv4MU18uGgHoew27TiYmAbB/wD2tDUkKBK3GlSD8N9t8eNxD3LQEVrwNWwlm6Dfbx64mJhMQ3ySe9KBwoLE3QFe3Qkz8X2vM4H4ln1TMtR92IgAGTIJm+19tj5xMTCMZN2UUq5M9InHdU8y9g0R3sdz9DiYmKRt4d5uppQtAJQAj1ZggPyBJ9Y7YqSlLhSd+oAG5xMTA+wAKuUCKZOrQwNwIO4iO0EfTDDKReBGmdrfzbExMAHlBxJEXvcmT17+mKs1m45Y8zPgmPt98TEwDYT7LZgPmqlAjkdA5E21ATIHaCLeN7wF9VorPTHwq0CZPRT+uPMTDYvA/LrdeoLLbp8Uflj3NRreAAAzWHTmNh22xMTCAqQb/wC0T+uCaChkDnvt8if0GJiYBeAKN8IECVH7YmYSSPX/AOv7xHzx7iYPAPFWBpFhtb6/rjunZR6x569fl98TEwAe1nZdIDWZwPTe48/vj34Z+nn64mJhgzk1JkRtGPMTEwgP/9k="/>
          <p:cNvSpPr>
            <a:spLocks noChangeAspect="1" noChangeArrowheads="1"/>
          </p:cNvSpPr>
          <p:nvPr/>
        </p:nvSpPr>
        <p:spPr bwMode="auto">
          <a:xfrm>
            <a:off x="368300" y="-531813"/>
            <a:ext cx="2657475" cy="17240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8" name="Picture 10" descr="http://www.virginiaherpetologicalsociety.com/amphibians/frogsandtoads/northern-spring-peeper/spring%20peeper00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10200" y="286807"/>
            <a:ext cx="2315949" cy="1435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6965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    Project structure:</a:t>
            </a:r>
            <a:endParaRPr lang="en-US" dirty="0"/>
          </a:p>
        </p:txBody>
      </p:sp>
      <p:sp>
        <p:nvSpPr>
          <p:cNvPr id="3" name="Content Placeholder 2"/>
          <p:cNvSpPr>
            <a:spLocks noGrp="1"/>
          </p:cNvSpPr>
          <p:nvPr>
            <p:ph idx="1"/>
          </p:nvPr>
        </p:nvSpPr>
        <p:spPr>
          <a:xfrm>
            <a:off x="457200" y="1752600"/>
            <a:ext cx="8229600" cy="4525963"/>
          </a:xfrm>
        </p:spPr>
        <p:txBody>
          <a:bodyPr>
            <a:normAutofit lnSpcReduction="10000"/>
          </a:bodyPr>
          <a:lstStyle/>
          <a:p>
            <a:r>
              <a:rPr lang="en-US" dirty="0" smtClean="0"/>
              <a:t>10 classes, each assigned one more states</a:t>
            </a:r>
          </a:p>
          <a:p>
            <a:r>
              <a:rPr lang="en-US" dirty="0" smtClean="0"/>
              <a:t>Amphibian survey routes divided among students</a:t>
            </a:r>
          </a:p>
          <a:p>
            <a:r>
              <a:rPr lang="en-US" dirty="0" smtClean="0"/>
              <a:t>Two students compile data for each survey route – students compare and seek consensus</a:t>
            </a:r>
          </a:p>
          <a:p>
            <a:r>
              <a:rPr lang="en-US" dirty="0" smtClean="0"/>
              <a:t>Each class analyzes the data for their own state(s)</a:t>
            </a:r>
          </a:p>
          <a:p>
            <a:r>
              <a:rPr lang="en-US" dirty="0" smtClean="0"/>
              <a:t>Representatives from each class come to NCEAS to compile and analyze the group data</a:t>
            </a:r>
            <a:endParaRPr lang="en-US" dirty="0"/>
          </a:p>
        </p:txBody>
      </p:sp>
      <p:pic>
        <p:nvPicPr>
          <p:cNvPr id="5" name="Picture 8" descr="http://www.fcps.edu/islandcreekes/ecology/Amphibians/American%20Toad/bamerilg.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43600" y="214194"/>
            <a:ext cx="2305050" cy="14986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5978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used in the project:</a:t>
            </a:r>
            <a:endParaRPr lang="en-US" dirty="0"/>
          </a:p>
        </p:txBody>
      </p:sp>
      <p:sp>
        <p:nvSpPr>
          <p:cNvPr id="3" name="Content Placeholder 2"/>
          <p:cNvSpPr>
            <a:spLocks noGrp="1"/>
          </p:cNvSpPr>
          <p:nvPr>
            <p:ph idx="1"/>
          </p:nvPr>
        </p:nvSpPr>
        <p:spPr/>
        <p:txBody>
          <a:bodyPr>
            <a:normAutofit lnSpcReduction="10000"/>
          </a:bodyPr>
          <a:lstStyle/>
          <a:p>
            <a:r>
              <a:rPr lang="en-US" dirty="0" smtClean="0"/>
              <a:t>Data on amphibian presence/absence from volunteer surveys within Eastern and Central North America.</a:t>
            </a:r>
          </a:p>
          <a:p>
            <a:r>
              <a:rPr lang="en-US" dirty="0" err="1" smtClean="0"/>
              <a:t>Landuse</a:t>
            </a:r>
            <a:r>
              <a:rPr lang="en-US" dirty="0" smtClean="0"/>
              <a:t> data from the </a:t>
            </a:r>
            <a:r>
              <a:rPr lang="en-US" dirty="0"/>
              <a:t>N</a:t>
            </a:r>
            <a:r>
              <a:rPr lang="en-US" dirty="0" smtClean="0"/>
              <a:t>ational </a:t>
            </a:r>
            <a:r>
              <a:rPr lang="en-US" dirty="0" err="1"/>
              <a:t>L</a:t>
            </a:r>
            <a:r>
              <a:rPr lang="en-US" dirty="0" err="1" smtClean="0"/>
              <a:t>andcover</a:t>
            </a:r>
            <a:r>
              <a:rPr lang="en-US" dirty="0" smtClean="0"/>
              <a:t> database </a:t>
            </a:r>
          </a:p>
          <a:p>
            <a:r>
              <a:rPr lang="en-US" dirty="0" smtClean="0"/>
              <a:t>Wetland data from the National Wetlands Inventory</a:t>
            </a:r>
          </a:p>
          <a:p>
            <a:r>
              <a:rPr lang="en-US" dirty="0" smtClean="0"/>
              <a:t>Road data from Open Street Map, an open-source analog to Google Maps </a:t>
            </a:r>
            <a:endParaRPr lang="en-US" dirty="0"/>
          </a:p>
        </p:txBody>
      </p:sp>
    </p:spTree>
    <p:extLst>
      <p:ext uri="{BB962C8B-B14F-4D97-AF65-F5344CB8AC3E}">
        <p14:creationId xmlns:p14="http://schemas.microsoft.com/office/powerpoint/2010/main" val="36157828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About the amphibian surveys: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North American Amphibian Monitoring Program, administered by the U.S. Geological Survey</a:t>
            </a:r>
          </a:p>
          <a:p>
            <a:r>
              <a:rPr lang="en-US" dirty="0" smtClean="0"/>
              <a:t>Survey routes, divided into 10 stops</a:t>
            </a:r>
          </a:p>
          <a:p>
            <a:r>
              <a:rPr lang="en-US" dirty="0" smtClean="0"/>
              <a:t>At each stop, the surveyor listens for frog calls</a:t>
            </a:r>
          </a:p>
          <a:p>
            <a:r>
              <a:rPr lang="en-US" dirty="0" smtClean="0"/>
              <a:t>Surveys are generally carried out 3 times per year, sometimes over as many as 10 or 12 years</a:t>
            </a:r>
          </a:p>
          <a:p>
            <a:r>
              <a:rPr lang="en-US" dirty="0" smtClean="0"/>
              <a:t>Survey data are not without error – for example, amphibians may be present but not calling, or people may just confuse the calls of different species</a:t>
            </a:r>
          </a:p>
          <a:p>
            <a:r>
              <a:rPr lang="en-US" dirty="0" smtClean="0"/>
              <a:t>We will work with 4 of the 10 stops on each route (so that stops are sufficiently far apart)</a:t>
            </a:r>
          </a:p>
          <a:p>
            <a:endParaRPr lang="en-US" dirty="0"/>
          </a:p>
        </p:txBody>
      </p:sp>
    </p:spTree>
    <p:extLst>
      <p:ext uri="{BB962C8B-B14F-4D97-AF65-F5344CB8AC3E}">
        <p14:creationId xmlns:p14="http://schemas.microsoft.com/office/powerpoint/2010/main" val="2928406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14977"/>
            <a:ext cx="8229600" cy="563562"/>
          </a:xfrm>
        </p:spPr>
        <p:txBody>
          <a:bodyPr>
            <a:normAutofit fontScale="90000"/>
          </a:bodyPr>
          <a:lstStyle/>
          <a:p>
            <a:pPr algn="l"/>
            <a:r>
              <a:rPr lang="en-US" dirty="0" smtClean="0"/>
              <a:t>    Your job:</a:t>
            </a:r>
            <a:br>
              <a:rPr lang="en-US" dirty="0" smtClean="0"/>
            </a:br>
            <a:endParaRPr lang="en-US" dirty="0"/>
          </a:p>
        </p:txBody>
      </p:sp>
      <p:sp>
        <p:nvSpPr>
          <p:cNvPr id="3" name="Content Placeholder 2"/>
          <p:cNvSpPr>
            <a:spLocks noGrp="1"/>
          </p:cNvSpPr>
          <p:nvPr>
            <p:ph idx="1"/>
          </p:nvPr>
        </p:nvSpPr>
        <p:spPr>
          <a:xfrm>
            <a:off x="443552" y="2262116"/>
            <a:ext cx="8229600" cy="4525963"/>
          </a:xfrm>
        </p:spPr>
        <p:txBody>
          <a:bodyPr/>
          <a:lstStyle/>
          <a:p>
            <a:pPr marL="0" indent="0">
              <a:buNone/>
            </a:pPr>
            <a:r>
              <a:rPr lang="en-US" b="1" dirty="0" smtClean="0"/>
              <a:t>For the routes that have been assigned to you:</a:t>
            </a:r>
          </a:p>
          <a:p>
            <a:r>
              <a:rPr lang="en-US" dirty="0" smtClean="0"/>
              <a:t>Summarize amphibian data for each stop</a:t>
            </a:r>
          </a:p>
          <a:p>
            <a:r>
              <a:rPr lang="en-US" dirty="0" smtClean="0"/>
              <a:t>Use GIS software to build a map for each stop</a:t>
            </a:r>
          </a:p>
          <a:p>
            <a:r>
              <a:rPr lang="en-US" dirty="0" smtClean="0"/>
              <a:t>Use this map to calculate and record a number of landscape variables (e.g. the density of roads at a site, whether forest is adjacent to wetlands, etc.)</a:t>
            </a:r>
            <a:endParaRPr lang="en-US" dirty="0"/>
          </a:p>
        </p:txBody>
      </p:sp>
      <p:pic>
        <p:nvPicPr>
          <p:cNvPr id="5122" name="Picture 2" descr="C:\Users\marshd\Desktop\TUES project\NAAMP data\naamp-029000\nlcd2006\nlcd-029000.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86200" y="242248"/>
            <a:ext cx="4272318" cy="1800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7024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4000" dirty="0" smtClean="0"/>
              <a:t>Frequently asked questions:</a:t>
            </a:r>
            <a:endParaRPr lang="en-US" sz="4000" dirty="0"/>
          </a:p>
        </p:txBody>
      </p:sp>
      <p:sp>
        <p:nvSpPr>
          <p:cNvPr id="3" name="Content Placeholder 2"/>
          <p:cNvSpPr>
            <a:spLocks noGrp="1"/>
          </p:cNvSpPr>
          <p:nvPr>
            <p:ph idx="1"/>
          </p:nvPr>
        </p:nvSpPr>
        <p:spPr>
          <a:xfrm>
            <a:off x="457200" y="1143000"/>
            <a:ext cx="8229600" cy="4525963"/>
          </a:xfrm>
        </p:spPr>
        <p:txBody>
          <a:bodyPr>
            <a:noAutofit/>
          </a:bodyPr>
          <a:lstStyle/>
          <a:p>
            <a:pPr marL="0" indent="0">
              <a:buNone/>
            </a:pPr>
            <a:r>
              <a:rPr lang="en-US" sz="1700" i="1" dirty="0" smtClean="0">
                <a:solidFill>
                  <a:srgbClr val="FF0000"/>
                </a:solidFill>
              </a:rPr>
              <a:t>Q: Why me?  (why us?) </a:t>
            </a:r>
          </a:p>
          <a:p>
            <a:pPr marL="0" indent="0">
              <a:buNone/>
            </a:pPr>
            <a:r>
              <a:rPr lang="en-US" sz="1700" b="1" dirty="0" smtClean="0">
                <a:solidFill>
                  <a:schemeClr val="accent1"/>
                </a:solidFill>
              </a:rPr>
              <a:t>A:  Your class has been selected because of your instructor’s expertise on the subject matter.  </a:t>
            </a:r>
          </a:p>
          <a:p>
            <a:pPr marL="0" indent="0">
              <a:buNone/>
            </a:pPr>
            <a:endParaRPr lang="en-US" sz="1700" dirty="0" smtClean="0"/>
          </a:p>
          <a:p>
            <a:pPr marL="0" indent="0">
              <a:buNone/>
            </a:pPr>
            <a:r>
              <a:rPr lang="en-US" sz="1700" i="1" dirty="0" smtClean="0">
                <a:solidFill>
                  <a:srgbClr val="FF0000"/>
                </a:solidFill>
              </a:rPr>
              <a:t>Q:  What’s the point of having two people do each route?  Isn’t that needlessly repetitive?</a:t>
            </a:r>
          </a:p>
          <a:p>
            <a:pPr marL="0" indent="0">
              <a:buNone/>
            </a:pPr>
            <a:r>
              <a:rPr lang="en-US" sz="1700" b="1" dirty="0" smtClean="0">
                <a:solidFill>
                  <a:schemeClr val="accent1"/>
                </a:solidFill>
              </a:rPr>
              <a:t>A:  Having two people do each route is the only way we know if the results coming back in are valid.  Even very experienced scientists frequently build in this kind of replication to validate their results.</a:t>
            </a:r>
          </a:p>
          <a:p>
            <a:pPr marL="0" indent="0">
              <a:buNone/>
            </a:pPr>
            <a:endParaRPr lang="en-US" sz="1700" dirty="0" smtClean="0"/>
          </a:p>
          <a:p>
            <a:pPr marL="0" indent="0">
              <a:buNone/>
            </a:pPr>
            <a:r>
              <a:rPr lang="en-US" sz="1700" i="1" dirty="0" smtClean="0">
                <a:solidFill>
                  <a:srgbClr val="FF0000"/>
                </a:solidFill>
              </a:rPr>
              <a:t>Q: There’s no way I can do all this.  (OK, this is not really a question).</a:t>
            </a:r>
          </a:p>
          <a:p>
            <a:pPr marL="0" indent="0">
              <a:buNone/>
            </a:pPr>
            <a:r>
              <a:rPr lang="en-US" sz="1700" b="1" dirty="0" smtClean="0">
                <a:solidFill>
                  <a:schemeClr val="accent1"/>
                </a:solidFill>
              </a:rPr>
              <a:t>A:  You can do this!  We’ve had some students give all the protocols a trial run with no instructor to help them, and they’ve been able to figure it out.</a:t>
            </a:r>
          </a:p>
          <a:p>
            <a:pPr marL="0" indent="0">
              <a:buNone/>
            </a:pPr>
            <a:endParaRPr lang="en-US" sz="1700" dirty="0">
              <a:solidFill>
                <a:schemeClr val="accent1"/>
              </a:solidFill>
            </a:endParaRPr>
          </a:p>
          <a:p>
            <a:pPr marL="0" indent="0">
              <a:buNone/>
            </a:pPr>
            <a:r>
              <a:rPr lang="en-US" sz="1700" i="1" dirty="0" smtClean="0">
                <a:solidFill>
                  <a:srgbClr val="FF0000"/>
                </a:solidFill>
              </a:rPr>
              <a:t>Q: What if I can’t figure something out?</a:t>
            </a:r>
          </a:p>
          <a:p>
            <a:pPr marL="0" indent="0">
              <a:buNone/>
            </a:pPr>
            <a:r>
              <a:rPr lang="en-US" sz="1700" b="1" dirty="0" smtClean="0">
                <a:solidFill>
                  <a:schemeClr val="accent1"/>
                </a:solidFill>
              </a:rPr>
              <a:t>A:  We know you’ve never done this before and we expect that everyone will have questions.  If you can’t figure something out, post your question on the Discussion Board, or ask your instructor.  </a:t>
            </a:r>
            <a:r>
              <a:rPr lang="en-US" sz="1700" b="1" dirty="0">
                <a:solidFill>
                  <a:schemeClr val="accent1"/>
                </a:solidFill>
              </a:rPr>
              <a:t> </a:t>
            </a:r>
            <a:r>
              <a:rPr lang="en-US" sz="1700" b="1" dirty="0" smtClean="0">
                <a:solidFill>
                  <a:schemeClr val="accent1"/>
                </a:solidFill>
              </a:rPr>
              <a:t>It’s OK to leave entries blank, but please don’t guess (or estimate) if you haven’t been able to figure something out.  </a:t>
            </a:r>
          </a:p>
        </p:txBody>
      </p:sp>
    </p:spTree>
    <p:extLst>
      <p:ext uri="{BB962C8B-B14F-4D97-AF65-F5344CB8AC3E}">
        <p14:creationId xmlns:p14="http://schemas.microsoft.com/office/powerpoint/2010/main" val="680558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marshd\Desktop\NCEAS\project materials\nceas 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039" y="2416222"/>
            <a:ext cx="2397260" cy="183789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3"/>
          <p:cNvSpPr>
            <a:spLocks noGrp="1"/>
          </p:cNvSpPr>
          <p:nvPr>
            <p:ph type="title"/>
          </p:nvPr>
        </p:nvSpPr>
        <p:spPr/>
        <p:txBody>
          <a:bodyPr>
            <a:normAutofit fontScale="90000"/>
          </a:bodyPr>
          <a:lstStyle/>
          <a:p>
            <a:r>
              <a:rPr lang="en-US" dirty="0" smtClean="0"/>
              <a:t>Thanks in advance for all your hard work on this project!</a:t>
            </a:r>
            <a:endParaRPr lang="en-US" dirty="0"/>
          </a:p>
        </p:txBody>
      </p:sp>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33800" y="2059195"/>
            <a:ext cx="4539018" cy="2551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AutoShape 5" descr="National Science Foundation - Where Discoveries Begin">
            <a:hlinkClick r:id="rId4"/>
          </p:cNvP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078" name="Picture 6" descr="C:\Users\marshd\Desktop\nsf_logo.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38300" y="4953000"/>
            <a:ext cx="5469228" cy="990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6521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1714</TotalTime>
  <Words>564</Words>
  <Application>Microsoft Office PowerPoint</Application>
  <PresentationFormat>On-screen Show (4:3)</PresentationFormat>
  <Paragraphs>43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Roads, Toads, and Nodes</vt:lpstr>
      <vt:lpstr>    Project goals:</vt:lpstr>
      <vt:lpstr>    Project structure:</vt:lpstr>
      <vt:lpstr>Data used in the project:</vt:lpstr>
      <vt:lpstr>About the amphibian surveys:</vt:lpstr>
      <vt:lpstr>    Your job: </vt:lpstr>
      <vt:lpstr>Frequently asked questions:</vt:lpstr>
      <vt:lpstr>Thanks in advance for all your hard work on this project!</vt:lpstr>
    </vt:vector>
  </TitlesOfParts>
  <Company>Washington &amp; Lee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Roads, toads, and nodes</dc:title>
  <dc:creator>Windows User</dc:creator>
  <cp:lastModifiedBy>Windows User</cp:lastModifiedBy>
  <cp:revision>14</cp:revision>
  <dcterms:created xsi:type="dcterms:W3CDTF">2013-01-12T21:42:11Z</dcterms:created>
  <dcterms:modified xsi:type="dcterms:W3CDTF">2013-01-14T02:17:02Z</dcterms:modified>
</cp:coreProperties>
</file>