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2" r:id="rId3"/>
    <p:sldId id="275" r:id="rId4"/>
    <p:sldId id="276" r:id="rId5"/>
    <p:sldId id="279" r:id="rId6"/>
    <p:sldId id="280" r:id="rId7"/>
    <p:sldId id="267" r:id="rId8"/>
    <p:sldId id="272" r:id="rId9"/>
    <p:sldId id="278" r:id="rId10"/>
    <p:sldId id="274" r:id="rId11"/>
    <p:sldId id="273" r:id="rId12"/>
    <p:sldId id="277" r:id="rId13"/>
    <p:sldId id="264" r:id="rId14"/>
    <p:sldId id="268" r:id="rId15"/>
    <p:sldId id="271" r:id="rId16"/>
    <p:sldId id="284" r:id="rId17"/>
    <p:sldId id="291" r:id="rId18"/>
    <p:sldId id="285" r:id="rId19"/>
    <p:sldId id="281" r:id="rId20"/>
    <p:sldId id="269" r:id="rId21"/>
    <p:sldId id="270" r:id="rId22"/>
    <p:sldId id="257" r:id="rId23"/>
    <p:sldId id="260" r:id="rId24"/>
    <p:sldId id="259" r:id="rId25"/>
    <p:sldId id="286" r:id="rId26"/>
    <p:sldId id="287" r:id="rId27"/>
    <p:sldId id="288" r:id="rId28"/>
    <p:sldId id="289" r:id="rId29"/>
    <p:sldId id="282" r:id="rId30"/>
    <p:sldId id="283" r:id="rId31"/>
    <p:sldId id="258" r:id="rId32"/>
    <p:sldId id="261" r:id="rId33"/>
    <p:sldId id="263" r:id="rId34"/>
    <p:sldId id="262" r:id="rId35"/>
    <p:sldId id="265" r:id="rId36"/>
    <p:sldId id="290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1B4D6-202F-4495-B2E3-82147DCF04DB}" type="datetimeFigureOut">
              <a:rPr lang="en-US" smtClean="0"/>
              <a:t>7/9/2013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B49E-468D-41ED-9EF3-FEEC60505F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506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1B4D6-202F-4495-B2E3-82147DCF04DB}" type="datetimeFigureOut">
              <a:rPr lang="en-US" smtClean="0"/>
              <a:t>7/9/2013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B49E-468D-41ED-9EF3-FEEC60505F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725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1B4D6-202F-4495-B2E3-82147DCF04DB}" type="datetimeFigureOut">
              <a:rPr lang="en-US" smtClean="0"/>
              <a:t>7/9/2013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B49E-468D-41ED-9EF3-FEEC60505F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563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1B4D6-202F-4495-B2E3-82147DCF04DB}" type="datetimeFigureOut">
              <a:rPr lang="en-US" smtClean="0"/>
              <a:t>7/9/2013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B49E-468D-41ED-9EF3-FEEC60505F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61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1B4D6-202F-4495-B2E3-82147DCF04DB}" type="datetimeFigureOut">
              <a:rPr lang="en-US" smtClean="0"/>
              <a:t>7/9/2013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B49E-468D-41ED-9EF3-FEEC60505F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003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1B4D6-202F-4495-B2E3-82147DCF04DB}" type="datetimeFigureOut">
              <a:rPr lang="en-US" smtClean="0"/>
              <a:t>7/9/2013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B49E-468D-41ED-9EF3-FEEC60505F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019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1B4D6-202F-4495-B2E3-82147DCF04DB}" type="datetimeFigureOut">
              <a:rPr lang="en-US" smtClean="0"/>
              <a:t>7/9/2013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B49E-468D-41ED-9EF3-FEEC60505F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383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1B4D6-202F-4495-B2E3-82147DCF04DB}" type="datetimeFigureOut">
              <a:rPr lang="en-US" smtClean="0"/>
              <a:t>7/9/2013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B49E-468D-41ED-9EF3-FEEC60505F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052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1B4D6-202F-4495-B2E3-82147DCF04DB}" type="datetimeFigureOut">
              <a:rPr lang="en-US" smtClean="0"/>
              <a:t>7/9/2013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B49E-468D-41ED-9EF3-FEEC60505F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140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1B4D6-202F-4495-B2E3-82147DCF04DB}" type="datetimeFigureOut">
              <a:rPr lang="en-US" smtClean="0"/>
              <a:t>7/9/2013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B49E-468D-41ED-9EF3-FEEC60505F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537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1B4D6-202F-4495-B2E3-82147DCF04DB}" type="datetimeFigureOut">
              <a:rPr lang="en-US" smtClean="0"/>
              <a:t>7/9/2013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B49E-468D-41ED-9EF3-FEEC60505F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762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1B4D6-202F-4495-B2E3-82147DCF04DB}" type="datetimeFigureOut">
              <a:rPr lang="en-US" smtClean="0"/>
              <a:t>7/9/2013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AB49E-468D-41ED-9EF3-FEEC60505F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30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om/url?sa=i&amp;rct=j&amp;q=&amp;esrc=s&amp;frm=1&amp;source=images&amp;cd=&amp;cad=rja&amp;docid=Z_XU6i7ZoMM8BM&amp;tbnid=LpnWLmyydhPjFM:&amp;ved=0CAUQjRw&amp;url=http://www.last.fm/music/Kermit+The+Frog&amp;ei=kPvYUfrPJJHS9ASO2YHgDQ&amp;bvm=bv.48705608,d.dmQ&amp;psig=AFQjCNGo9lakhYZJbHBdvQKnE5xAvrFRyw&amp;ust=1373261068567940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com/url?sa=i&amp;rct=j&amp;q=&amp;esrc=s&amp;frm=1&amp;source=images&amp;cd=&amp;cad=rja&amp;docid=0qZnwx6l2vJwMM&amp;tbnid=4OrrZ-j9lCB2UM:&amp;ved=0CAUQjRw&amp;url=http://www.flickr.com/photos/metrolibraries/6478113651/&amp;ei=Zv_YUefRFJTw8ATb-oHoDA&amp;bvm=bv.48705608,d.dmQ&amp;psig=AFQjCNEEfwYH2r-tD7KI_a9jkWF1qWvkmQ&amp;ust=1373262042514409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google.com/url?sa=i&amp;rct=j&amp;q=&amp;esrc=s&amp;frm=1&amp;source=images&amp;cd=&amp;cad=rja&amp;docid=IdfDyCj3xY0OZM&amp;tbnid=Y7MKtO0GUOXV5M:&amp;ved=0CAUQjRw&amp;url=http://simplybeingmommy.com/2010/03/06/leapfrog-math-adventure-to-the-moon-dvd-review/&amp;ei=wAfZUdhvhtz0BNWigMAN&amp;bvm=bv.48705608,d.eWU&amp;psig=AFQjCNHNRiPcbXbVstdffQ1oS5DMiXuueg&amp;ust=1373264178218420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google.com/url?sa=i&amp;rct=j&amp;q=&amp;esrc=s&amp;frm=1&amp;source=images&amp;cd=&amp;cad=rja&amp;docid=IX4ktOof5LAKZM&amp;tbnid=7QETl_IPek131M:&amp;ved=0CAUQjRw&amp;url=http://sedac.ciesin.columbia.edu/data/set/species-v1-global-amphibian-family-richness/maps&amp;ei=CpHZUdq5DIes9AT-14CYDQ&amp;bvm=bv.48705608,d.dmQ&amp;psig=AFQjCNFiFgJcCSBW5SHQdvRXga-sTnhYVA&amp;ust=1373299330749117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9906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Roads, toads, and nodes: </a:t>
            </a:r>
            <a:r>
              <a:rPr lang="en-US" dirty="0" smtClean="0">
                <a:effectLst/>
              </a:rPr>
              <a:t>linking undergraduate ecology courses to study the impacts of land use on amphibian populations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2905" y="3200400"/>
            <a:ext cx="6400800" cy="1752600"/>
          </a:xfrm>
        </p:spPr>
        <p:txBody>
          <a:bodyPr/>
          <a:lstStyle/>
          <a:p>
            <a:r>
              <a:rPr lang="en-US" dirty="0" smtClean="0"/>
              <a:t>David Marsh</a:t>
            </a:r>
          </a:p>
          <a:p>
            <a:r>
              <a:rPr lang="en-US" dirty="0" smtClean="0"/>
              <a:t>Washington and Lee University</a:t>
            </a:r>
            <a:endParaRPr lang="en-US" dirty="0"/>
          </a:p>
        </p:txBody>
      </p:sp>
      <p:pic>
        <p:nvPicPr>
          <p:cNvPr id="1026" name="Picture 2" descr="G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648200"/>
            <a:ext cx="2137456" cy="190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 clam ph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4648200"/>
            <a:ext cx="2381250" cy="190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775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85800"/>
            <a:ext cx="7705004" cy="5022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2976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"/>
            <a:ext cx="8229600" cy="1143000"/>
          </a:xfrm>
        </p:spPr>
        <p:txBody>
          <a:bodyPr/>
          <a:lstStyle/>
          <a:p>
            <a:r>
              <a:rPr lang="en-US" dirty="0" smtClean="0"/>
              <a:t>Project basics: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26898"/>
            <a:ext cx="8229600" cy="4525963"/>
          </a:xfrm>
        </p:spPr>
        <p:txBody>
          <a:bodyPr/>
          <a:lstStyle/>
          <a:p>
            <a:r>
              <a:rPr lang="en-US" dirty="0" smtClean="0"/>
              <a:t>Amphibian data from the North American Amphibian Monitoring Program</a:t>
            </a:r>
          </a:p>
          <a:p>
            <a:r>
              <a:rPr lang="en-US" dirty="0" smtClean="0"/>
              <a:t>Compile landscape variables for NAAMP survey locations</a:t>
            </a:r>
          </a:p>
          <a:p>
            <a:r>
              <a:rPr lang="en-US" dirty="0" smtClean="0"/>
              <a:t>Analyze relationship between landscape variables and presence/absence, species richness</a:t>
            </a:r>
          </a:p>
        </p:txBody>
      </p:sp>
      <p:pic>
        <p:nvPicPr>
          <p:cNvPr id="9218" name="Picture 2" descr="http://userserve-ak.last.fm/serve/_/499360/Kermit+The+Frog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921" y="4592472"/>
            <a:ext cx="2527679" cy="1895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882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Project structure: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38926"/>
            <a:ext cx="8229600" cy="4525963"/>
          </a:xfrm>
        </p:spPr>
        <p:txBody>
          <a:bodyPr/>
          <a:lstStyle/>
          <a:p>
            <a:r>
              <a:rPr lang="en-US" dirty="0" smtClean="0"/>
              <a:t>9 participating classes</a:t>
            </a:r>
          </a:p>
          <a:p>
            <a:r>
              <a:rPr lang="en-US" dirty="0" smtClean="0"/>
              <a:t>Each class completed routes from their assigned state(s)</a:t>
            </a:r>
          </a:p>
          <a:p>
            <a:r>
              <a:rPr lang="en-US" dirty="0" smtClean="0"/>
              <a:t>Reps from each class met at NCEAS in April to compile data across classes</a:t>
            </a:r>
          </a:p>
          <a:p>
            <a:r>
              <a:rPr lang="en-US" dirty="0" smtClean="0"/>
              <a:t>Analyzed combined data in April and May </a:t>
            </a:r>
          </a:p>
          <a:p>
            <a:endParaRPr lang="en-US" dirty="0"/>
          </a:p>
        </p:txBody>
      </p:sp>
      <p:pic>
        <p:nvPicPr>
          <p:cNvPr id="10242" name="Picture 2" descr="http://farm8.staticflickr.com/7023/6478113651_b561cc4ca4_z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4495800"/>
            <a:ext cx="3657600" cy="2063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641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Education positives: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“I </a:t>
            </a:r>
            <a:r>
              <a:rPr lang="en-US" sz="2000" dirty="0"/>
              <a:t>liked that I got to work on actual research. To see how data is compiled and </a:t>
            </a:r>
            <a:r>
              <a:rPr lang="en-US" sz="2000" dirty="0" smtClean="0"/>
              <a:t>analyzed”</a:t>
            </a:r>
          </a:p>
          <a:p>
            <a:r>
              <a:rPr lang="en-US" sz="2000" dirty="0" smtClean="0"/>
              <a:t>“I </a:t>
            </a:r>
            <a:r>
              <a:rPr lang="en-US" sz="2000" dirty="0"/>
              <a:t>loved the whole thing. The research was fascinating, the </a:t>
            </a:r>
            <a:r>
              <a:rPr lang="en-US" sz="2000" dirty="0" err="1"/>
              <a:t>Qgis</a:t>
            </a:r>
            <a:r>
              <a:rPr lang="en-US" sz="2000" dirty="0"/>
              <a:t> program was really fun to learn and use, and the analysis portion of this research brought forth some interesting </a:t>
            </a:r>
            <a:r>
              <a:rPr lang="en-US" sz="2000" dirty="0" smtClean="0"/>
              <a:t>results”</a:t>
            </a:r>
          </a:p>
          <a:p>
            <a:r>
              <a:rPr lang="en-US" sz="2000" dirty="0" smtClean="0"/>
              <a:t>“I </a:t>
            </a:r>
            <a:r>
              <a:rPr lang="en-US" sz="2000" dirty="0"/>
              <a:t>thought it was cool to be part of a large national research project</a:t>
            </a:r>
            <a:r>
              <a:rPr lang="en-US" sz="2000" dirty="0" smtClean="0"/>
              <a:t>.”</a:t>
            </a:r>
          </a:p>
          <a:p>
            <a:r>
              <a:rPr lang="en-US" sz="2000" dirty="0" smtClean="0"/>
              <a:t>“It </a:t>
            </a:r>
            <a:r>
              <a:rPr lang="en-US" sz="2000" dirty="0"/>
              <a:t>was a wonderful learning experience. I like learning about </a:t>
            </a:r>
            <a:r>
              <a:rPr lang="en-US" sz="2000" dirty="0" err="1"/>
              <a:t>qGIS</a:t>
            </a:r>
            <a:r>
              <a:rPr lang="en-US" sz="2000" dirty="0"/>
              <a:t>, data compiling, and even the statistic analysis</a:t>
            </a:r>
            <a:r>
              <a:rPr lang="en-US" sz="2000" dirty="0" smtClean="0"/>
              <a:t>.”</a:t>
            </a:r>
            <a:endParaRPr lang="en-US" sz="2000" dirty="0"/>
          </a:p>
          <a:p>
            <a:r>
              <a:rPr lang="en-US" sz="2000" dirty="0" smtClean="0"/>
              <a:t>“I </a:t>
            </a:r>
            <a:r>
              <a:rPr lang="en-US" sz="2000" dirty="0"/>
              <a:t>liked that I was actually contributing to a real study, not just a hypothetical study in a class. I was much more careful with data collection and analysis knowing that real answers to the research questions might actually be found at the end of the project</a:t>
            </a:r>
            <a:r>
              <a:rPr lang="en-US" sz="2000" dirty="0" smtClean="0"/>
              <a:t>.”</a:t>
            </a:r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0343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Education negatives: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“A </a:t>
            </a:r>
            <a:r>
              <a:rPr lang="en-US" sz="2000" dirty="0"/>
              <a:t>little boring and repetitive but </a:t>
            </a:r>
            <a:r>
              <a:rPr lang="en-US" sz="2000" dirty="0" err="1"/>
              <a:t>thats</a:t>
            </a:r>
            <a:r>
              <a:rPr lang="en-US" sz="2000" dirty="0"/>
              <a:t> to be expected given the work we were doing</a:t>
            </a:r>
            <a:r>
              <a:rPr lang="en-US" sz="2000" dirty="0" smtClean="0"/>
              <a:t>.”</a:t>
            </a:r>
            <a:endParaRPr lang="en-US" sz="2000" dirty="0"/>
          </a:p>
          <a:p>
            <a:r>
              <a:rPr lang="en-US" sz="2000" dirty="0" smtClean="0"/>
              <a:t>“The </a:t>
            </a:r>
            <a:r>
              <a:rPr lang="en-US" sz="2000" dirty="0"/>
              <a:t>guidelines and guidance was not there at all. I initially had no idea how to even begin</a:t>
            </a:r>
            <a:r>
              <a:rPr lang="en-US" sz="2000" dirty="0" smtClean="0"/>
              <a:t>.”</a:t>
            </a:r>
          </a:p>
          <a:p>
            <a:r>
              <a:rPr lang="en-US" sz="2000" dirty="0" smtClean="0"/>
              <a:t>“Some </a:t>
            </a:r>
            <a:r>
              <a:rPr lang="en-US" sz="2000" dirty="0"/>
              <a:t>students weren't very interested, and it </a:t>
            </a:r>
            <a:r>
              <a:rPr lang="en-US" sz="2000" dirty="0" smtClean="0"/>
              <a:t>dragged </a:t>
            </a:r>
            <a:r>
              <a:rPr lang="en-US" sz="2000" dirty="0"/>
              <a:t>the rest of the group down</a:t>
            </a:r>
            <a:r>
              <a:rPr lang="en-US" sz="2000" dirty="0" smtClean="0"/>
              <a:t>.”</a:t>
            </a:r>
          </a:p>
          <a:p>
            <a:r>
              <a:rPr lang="en-US" sz="2000" dirty="0" smtClean="0"/>
              <a:t>“I </a:t>
            </a:r>
            <a:r>
              <a:rPr lang="en-US" sz="2000" dirty="0"/>
              <a:t>really disliked how I seemed to be one of the few students who actually understood the objective and how to do the project.  The other students I was working with did not understand the majority of the directions or purpose of the </a:t>
            </a:r>
            <a:r>
              <a:rPr lang="en-US" sz="2000" dirty="0" smtClean="0"/>
              <a:t>project… Maybe </a:t>
            </a:r>
            <a:r>
              <a:rPr lang="en-US" sz="2000" dirty="0"/>
              <a:t>the directions could be written in the language of a 1st grader so my classmates could better understand them</a:t>
            </a:r>
            <a:r>
              <a:rPr lang="en-US" sz="2000" dirty="0" smtClean="0"/>
              <a:t>.”</a:t>
            </a:r>
          </a:p>
          <a:p>
            <a:r>
              <a:rPr lang="en-US" sz="2000" dirty="0" smtClean="0"/>
              <a:t>“add </a:t>
            </a:r>
            <a:r>
              <a:rPr lang="en-US" sz="2000" dirty="0"/>
              <a:t>in fireworks and it might become slightly interesting</a:t>
            </a:r>
            <a:r>
              <a:rPr lang="en-US" sz="2000" dirty="0" smtClean="0"/>
              <a:t>.”</a:t>
            </a:r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64412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552" y="11004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STORY 1: “Ubiquitous effects of roads and traffic on frog and toad populations across the Eastern and Central United States.”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STORY 2: Hopelessly confounded variables measured by unqualified observers, compiled by disinterested undergraduates, and analyzed with black box approaches</a:t>
            </a:r>
            <a:endParaRPr lang="en-US" sz="2800" dirty="0"/>
          </a:p>
        </p:txBody>
      </p:sp>
      <p:pic>
        <p:nvPicPr>
          <p:cNvPr id="11266" name="Picture 2" descr="http://www.coetail.com/middletonb/files/2011/03/frog_and_t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815" y="4551528"/>
            <a:ext cx="3267075" cy="2145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8600" y="295701"/>
            <a:ext cx="8763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Developing a plausible take-home from the project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029619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6705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North American Amphibian Monitoring Program (NAAMP)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Volunteer surveys of frogs and toads across 24 states in the Eastern and Central U.S.</a:t>
            </a:r>
          </a:p>
          <a:p>
            <a:r>
              <a:rPr lang="en-US" dirty="0" smtClean="0"/>
              <a:t>Surveyors are assigned randomly-chosen routes and select stops based on visual confirmation of aquatic habitats</a:t>
            </a:r>
            <a:r>
              <a:rPr lang="en-US" dirty="0"/>
              <a:t> </a:t>
            </a:r>
            <a:r>
              <a:rPr lang="en-US" dirty="0" smtClean="0"/>
              <a:t>within 200 m</a:t>
            </a:r>
          </a:p>
          <a:p>
            <a:r>
              <a:rPr lang="en-US" dirty="0" smtClean="0"/>
              <a:t>Ten stops are chosen per route, each at least 0.5 km from the previous stop</a:t>
            </a:r>
          </a:p>
          <a:p>
            <a:r>
              <a:rPr lang="en-US" dirty="0" smtClean="0"/>
              <a:t>Routes are surveyed by car 3 times per year in the spring and summer</a:t>
            </a:r>
          </a:p>
          <a:p>
            <a:r>
              <a:rPr lang="en-US" dirty="0" smtClean="0"/>
              <a:t>Surveyors record species heard at each stop (calling index), along with weather-related variables </a:t>
            </a:r>
          </a:p>
          <a:p>
            <a:r>
              <a:rPr lang="en-US" dirty="0" smtClean="0"/>
              <a:t>Surveyors also record the number of cars passing by during the 5 minute survey and presence of noise</a:t>
            </a:r>
          </a:p>
          <a:p>
            <a:endParaRPr lang="en-US" dirty="0" smtClean="0"/>
          </a:p>
        </p:txBody>
      </p:sp>
      <p:pic>
        <p:nvPicPr>
          <p:cNvPr id="8194" name="Picture 2" descr="http://www.froggyville.com/images/naa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381000"/>
            <a:ext cx="1219200" cy="1207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877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Frog and toad summary variables: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899" y="1447800"/>
            <a:ext cx="8229600" cy="4525963"/>
          </a:xfrm>
        </p:spPr>
        <p:txBody>
          <a:bodyPr/>
          <a:lstStyle/>
          <a:p>
            <a:r>
              <a:rPr lang="en-US" dirty="0" smtClean="0"/>
              <a:t>Presence 1/Presence 3 for each species</a:t>
            </a:r>
          </a:p>
          <a:p>
            <a:r>
              <a:rPr lang="en-US" dirty="0" smtClean="0"/>
              <a:t>Species richness 1/Species richness 3</a:t>
            </a:r>
          </a:p>
          <a:p>
            <a:r>
              <a:rPr lang="en-US" dirty="0" smtClean="0"/>
              <a:t>Total surveys</a:t>
            </a:r>
          </a:p>
          <a:p>
            <a:r>
              <a:rPr lang="en-US" dirty="0" smtClean="0"/>
              <a:t>Number of surveys with noise</a:t>
            </a:r>
          </a:p>
          <a:p>
            <a:r>
              <a:rPr lang="en-US" dirty="0" smtClean="0"/>
              <a:t>Presence/ richness variables for quiet surveys only</a:t>
            </a:r>
          </a:p>
          <a:p>
            <a:endParaRPr lang="en-US" dirty="0"/>
          </a:p>
        </p:txBody>
      </p:sp>
      <p:pic>
        <p:nvPicPr>
          <p:cNvPr id="12290" name="Picture 2" descr="http://simplybeingmommy.com/wp-content/uploads/2010/03/leap-frog-math-scen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4619766"/>
            <a:ext cx="2916999" cy="196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3797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217" y="914400"/>
            <a:ext cx="6325602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427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914400"/>
            <a:ext cx="6096000" cy="4749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991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Landscape variables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200" dirty="0" smtClean="0"/>
              <a:t>Discrete/continuous:</a:t>
            </a:r>
          </a:p>
          <a:p>
            <a:r>
              <a:rPr lang="en-US" dirty="0" smtClean="0"/>
              <a:t>Car mean</a:t>
            </a:r>
          </a:p>
          <a:p>
            <a:r>
              <a:rPr lang="en-US" dirty="0" smtClean="0"/>
              <a:t>Road length</a:t>
            </a:r>
          </a:p>
          <a:p>
            <a:r>
              <a:rPr lang="en-US" dirty="0" smtClean="0"/>
              <a:t>Proportion developed</a:t>
            </a:r>
          </a:p>
          <a:p>
            <a:r>
              <a:rPr lang="en-US" dirty="0" smtClean="0"/>
              <a:t>Proportion agriculture</a:t>
            </a:r>
          </a:p>
          <a:p>
            <a:r>
              <a:rPr lang="en-US" dirty="0" smtClean="0"/>
              <a:t>Proportion forest</a:t>
            </a:r>
          </a:p>
          <a:p>
            <a:r>
              <a:rPr lang="en-US" dirty="0" smtClean="0"/>
              <a:t>Number of wetlands</a:t>
            </a:r>
          </a:p>
          <a:p>
            <a:r>
              <a:rPr lang="en-US" dirty="0" smtClean="0"/>
              <a:t>Wetland area</a:t>
            </a:r>
          </a:p>
          <a:p>
            <a:r>
              <a:rPr lang="en-US" dirty="0" smtClean="0"/>
              <a:t>Habitat richness (&lt;200m and &lt; 1000m)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038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200" dirty="0" smtClean="0"/>
              <a:t>Binary:</a:t>
            </a:r>
          </a:p>
          <a:p>
            <a:r>
              <a:rPr lang="en-US" dirty="0" smtClean="0"/>
              <a:t>Adjacent forest</a:t>
            </a:r>
          </a:p>
          <a:p>
            <a:r>
              <a:rPr lang="en-US" dirty="0" smtClean="0"/>
              <a:t>Isolated wetland</a:t>
            </a:r>
          </a:p>
          <a:p>
            <a:r>
              <a:rPr lang="en-US" dirty="0" smtClean="0"/>
              <a:t>Wetland/Road/Forest configuration</a:t>
            </a:r>
          </a:p>
          <a:p>
            <a:r>
              <a:rPr lang="en-US" dirty="0" smtClean="0"/>
              <a:t>Wetland/</a:t>
            </a:r>
            <a:r>
              <a:rPr lang="en-US" dirty="0" err="1" smtClean="0"/>
              <a:t>Dev</a:t>
            </a:r>
            <a:r>
              <a:rPr lang="en-US" dirty="0" smtClean="0"/>
              <a:t>/Forest configuration</a:t>
            </a:r>
          </a:p>
          <a:p>
            <a:r>
              <a:rPr lang="en-US" dirty="0" smtClean="0"/>
              <a:t>Wetland/Ag/Forest configuration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717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6005" y="111766"/>
            <a:ext cx="8229600" cy="1143000"/>
          </a:xfrm>
        </p:spPr>
        <p:txBody>
          <a:bodyPr/>
          <a:lstStyle/>
          <a:p>
            <a:pPr algn="l"/>
            <a:r>
              <a:rPr lang="en-US" dirty="0" smtClean="0"/>
              <a:t>Questions: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59315"/>
            <a:ext cx="5181600" cy="1143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smtClean="0"/>
              <a:t>1) What landscape factors best explain amphibian species richness and presence/absence of individual species?</a:t>
            </a:r>
          </a:p>
          <a:p>
            <a:pPr marL="0" indent="0">
              <a:buNone/>
            </a:pPr>
            <a:endParaRPr lang="en-US" sz="2400" dirty="0" smtClean="0"/>
          </a:p>
        </p:txBody>
      </p:sp>
      <p:pic>
        <p:nvPicPr>
          <p:cNvPr id="4098" name="Picture 2" descr="http://t3.gstatic.com/images?q=tbn:ANd9GcRp_TgdwaHr6Q9jksnxSohZzD7Jn2jyggCYOamYwrvgkcyh-Eu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199" y="457200"/>
            <a:ext cx="2964405" cy="1852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400" y="2743200"/>
            <a:ext cx="89154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2) Are the negative effects of roads on amphibians more associated with the number of roads in the landscape or with the local volume of traffic?</a:t>
            </a:r>
          </a:p>
          <a:p>
            <a:endParaRPr lang="en-US" sz="2400" dirty="0" smtClean="0"/>
          </a:p>
          <a:p>
            <a:r>
              <a:rPr lang="en-US" sz="2400" dirty="0" smtClean="0"/>
              <a:t>3) Are roads or other land uses particularly bad for amphibian populations when they separate wetlands from uplands?</a:t>
            </a:r>
          </a:p>
          <a:p>
            <a:endParaRPr lang="en-US" sz="2400" dirty="0" smtClean="0"/>
          </a:p>
          <a:p>
            <a:r>
              <a:rPr lang="en-US" sz="2400" dirty="0" smtClean="0"/>
              <a:t>4) Are amphibians more sensitive to the amount of different kinds of habitats in the landscape or the particular arrangement of those habitats?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43816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priori model set (12 models)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Full model (Proportion forest, proportion developed, wetland area, road length, traffic)</a:t>
            </a:r>
          </a:p>
          <a:p>
            <a:r>
              <a:rPr lang="en-US" dirty="0" smtClean="0"/>
              <a:t>Null model</a:t>
            </a:r>
          </a:p>
          <a:p>
            <a:r>
              <a:rPr lang="en-US" dirty="0" smtClean="0"/>
              <a:t>5 single variable models</a:t>
            </a:r>
          </a:p>
          <a:p>
            <a:r>
              <a:rPr lang="en-US" dirty="0" smtClean="0"/>
              <a:t>“Roads”: road length + traffic</a:t>
            </a:r>
          </a:p>
          <a:p>
            <a:r>
              <a:rPr lang="en-US" dirty="0" smtClean="0"/>
              <a:t>“Detection”: total surveys, and noise level</a:t>
            </a:r>
          </a:p>
          <a:p>
            <a:r>
              <a:rPr lang="en-US" dirty="0" smtClean="0"/>
              <a:t>“</a:t>
            </a:r>
            <a:r>
              <a:rPr lang="en-US" dirty="0" err="1" smtClean="0"/>
              <a:t>Landcover</a:t>
            </a:r>
            <a:r>
              <a:rPr lang="en-US" dirty="0" smtClean="0"/>
              <a:t>”: variables above sans traffic</a:t>
            </a:r>
          </a:p>
          <a:p>
            <a:r>
              <a:rPr lang="en-US" dirty="0" smtClean="0"/>
              <a:t>“Land-</a:t>
            </a:r>
            <a:r>
              <a:rPr lang="en-US" dirty="0" err="1" smtClean="0"/>
              <a:t>nat</a:t>
            </a:r>
            <a:r>
              <a:rPr lang="en-US" dirty="0" smtClean="0"/>
              <a:t>”: prop forest + wetland area</a:t>
            </a:r>
          </a:p>
          <a:p>
            <a:r>
              <a:rPr lang="en-US" dirty="0" smtClean="0"/>
              <a:t>“Total development”: prop developed+ road length+ traffic + noise 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145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Individual species analyses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Eliminate observations from outside species range </a:t>
            </a:r>
          </a:p>
          <a:p>
            <a:r>
              <a:rPr lang="en-US" dirty="0" smtClean="0"/>
              <a:t>Estimate # of surveys to achieve detection rate &gt; 90%, and include only stops with at least this many surveys</a:t>
            </a:r>
          </a:p>
          <a:p>
            <a:r>
              <a:rPr lang="en-US" dirty="0" smtClean="0"/>
              <a:t>Analyze presence/absence relative to fixed effects of interest and a random effect for route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629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700088" y="0"/>
            <a:ext cx="7707312" cy="6858000"/>
            <a:chOff x="441" y="0"/>
            <a:chExt cx="4855" cy="4320"/>
          </a:xfrm>
        </p:grpSpPr>
        <p:sp>
          <p:nvSpPr>
            <p:cNvPr id="4" name="AutoShape 3"/>
            <p:cNvSpPr>
              <a:spLocks noChangeAspect="1" noChangeArrowheads="1" noTextEdit="1"/>
            </p:cNvSpPr>
            <p:nvPr/>
          </p:nvSpPr>
          <p:spPr bwMode="auto">
            <a:xfrm>
              <a:off x="456" y="0"/>
              <a:ext cx="484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5" name="Group 205"/>
            <p:cNvGrpSpPr>
              <a:grpSpLocks/>
            </p:cNvGrpSpPr>
            <p:nvPr/>
          </p:nvGrpSpPr>
          <p:grpSpPr bwMode="auto">
            <a:xfrm>
              <a:off x="1036" y="540"/>
              <a:ext cx="3912" cy="2328"/>
              <a:chOff x="1036" y="540"/>
              <a:chExt cx="3912" cy="2328"/>
            </a:xfrm>
          </p:grpSpPr>
          <p:sp>
            <p:nvSpPr>
              <p:cNvPr id="174" name="Freeform 5"/>
              <p:cNvSpPr>
                <a:spLocks/>
              </p:cNvSpPr>
              <p:nvPr/>
            </p:nvSpPr>
            <p:spPr bwMode="auto">
              <a:xfrm>
                <a:off x="3997" y="560"/>
                <a:ext cx="40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5" name="Freeform 6"/>
              <p:cNvSpPr>
                <a:spLocks/>
              </p:cNvSpPr>
              <p:nvPr/>
            </p:nvSpPr>
            <p:spPr bwMode="auto">
              <a:xfrm>
                <a:off x="3997" y="560"/>
                <a:ext cx="40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6" name="Freeform 7"/>
              <p:cNvSpPr>
                <a:spLocks/>
              </p:cNvSpPr>
              <p:nvPr/>
            </p:nvSpPr>
            <p:spPr bwMode="auto">
              <a:xfrm>
                <a:off x="3997" y="560"/>
                <a:ext cx="40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7" name="Freeform 8"/>
              <p:cNvSpPr>
                <a:spLocks/>
              </p:cNvSpPr>
              <p:nvPr/>
            </p:nvSpPr>
            <p:spPr bwMode="auto">
              <a:xfrm>
                <a:off x="3997" y="560"/>
                <a:ext cx="40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8" name="Freeform 9"/>
              <p:cNvSpPr>
                <a:spLocks/>
              </p:cNvSpPr>
              <p:nvPr/>
            </p:nvSpPr>
            <p:spPr bwMode="auto">
              <a:xfrm>
                <a:off x="3086" y="658"/>
                <a:ext cx="40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9" name="Freeform 10"/>
              <p:cNvSpPr>
                <a:spLocks/>
              </p:cNvSpPr>
              <p:nvPr/>
            </p:nvSpPr>
            <p:spPr bwMode="auto">
              <a:xfrm>
                <a:off x="3086" y="666"/>
                <a:ext cx="40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0" name="Freeform 11"/>
              <p:cNvSpPr>
                <a:spLocks/>
              </p:cNvSpPr>
              <p:nvPr/>
            </p:nvSpPr>
            <p:spPr bwMode="auto">
              <a:xfrm>
                <a:off x="3086" y="656"/>
                <a:ext cx="40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1" name="Freeform 12"/>
              <p:cNvSpPr>
                <a:spLocks/>
              </p:cNvSpPr>
              <p:nvPr/>
            </p:nvSpPr>
            <p:spPr bwMode="auto">
              <a:xfrm>
                <a:off x="3086" y="665"/>
                <a:ext cx="40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7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2" name="Freeform 13"/>
              <p:cNvSpPr>
                <a:spLocks/>
              </p:cNvSpPr>
              <p:nvPr/>
            </p:nvSpPr>
            <p:spPr bwMode="auto">
              <a:xfrm>
                <a:off x="4452" y="553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3" name="Freeform 14"/>
              <p:cNvSpPr>
                <a:spLocks/>
              </p:cNvSpPr>
              <p:nvPr/>
            </p:nvSpPr>
            <p:spPr bwMode="auto">
              <a:xfrm>
                <a:off x="4680" y="54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4" name="Freeform 15"/>
              <p:cNvSpPr>
                <a:spLocks/>
              </p:cNvSpPr>
              <p:nvPr/>
            </p:nvSpPr>
            <p:spPr bwMode="auto">
              <a:xfrm>
                <a:off x="4680" y="54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5" name="Freeform 16"/>
              <p:cNvSpPr>
                <a:spLocks/>
              </p:cNvSpPr>
              <p:nvPr/>
            </p:nvSpPr>
            <p:spPr bwMode="auto">
              <a:xfrm>
                <a:off x="4680" y="54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6" name="Freeform 17"/>
              <p:cNvSpPr>
                <a:spLocks/>
              </p:cNvSpPr>
              <p:nvPr/>
            </p:nvSpPr>
            <p:spPr bwMode="auto">
              <a:xfrm>
                <a:off x="1719" y="1821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7" name="Freeform 18"/>
              <p:cNvSpPr>
                <a:spLocks/>
              </p:cNvSpPr>
              <p:nvPr/>
            </p:nvSpPr>
            <p:spPr bwMode="auto">
              <a:xfrm>
                <a:off x="2175" y="1061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5"/>
                      <a:pt x="55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8" name="Freeform 19"/>
              <p:cNvSpPr>
                <a:spLocks/>
              </p:cNvSpPr>
              <p:nvPr/>
            </p:nvSpPr>
            <p:spPr bwMode="auto">
              <a:xfrm>
                <a:off x="2175" y="1061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5"/>
                      <a:pt x="55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9" name="Freeform 20"/>
              <p:cNvSpPr>
                <a:spLocks/>
              </p:cNvSpPr>
              <p:nvPr/>
            </p:nvSpPr>
            <p:spPr bwMode="auto">
              <a:xfrm>
                <a:off x="2403" y="93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0" name="Freeform 21"/>
              <p:cNvSpPr>
                <a:spLocks/>
              </p:cNvSpPr>
              <p:nvPr/>
            </p:nvSpPr>
            <p:spPr bwMode="auto">
              <a:xfrm>
                <a:off x="2403" y="735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1" name="Freeform 22"/>
              <p:cNvSpPr>
                <a:spLocks/>
              </p:cNvSpPr>
              <p:nvPr/>
            </p:nvSpPr>
            <p:spPr bwMode="auto">
              <a:xfrm>
                <a:off x="2403" y="725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2" name="Freeform 23"/>
              <p:cNvSpPr>
                <a:spLocks/>
              </p:cNvSpPr>
              <p:nvPr/>
            </p:nvSpPr>
            <p:spPr bwMode="auto">
              <a:xfrm>
                <a:off x="2403" y="724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5" y="0"/>
                      <a:pt x="72" y="17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3" name="Freeform 24"/>
              <p:cNvSpPr>
                <a:spLocks/>
              </p:cNvSpPr>
              <p:nvPr/>
            </p:nvSpPr>
            <p:spPr bwMode="auto">
              <a:xfrm>
                <a:off x="2403" y="721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5" y="0"/>
                      <a:pt x="72" y="17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4" name="Freeform 25"/>
              <p:cNvSpPr>
                <a:spLocks/>
              </p:cNvSpPr>
              <p:nvPr/>
            </p:nvSpPr>
            <p:spPr bwMode="auto">
              <a:xfrm>
                <a:off x="4908" y="546"/>
                <a:ext cx="40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5" name="Freeform 26"/>
              <p:cNvSpPr>
                <a:spLocks/>
              </p:cNvSpPr>
              <p:nvPr/>
            </p:nvSpPr>
            <p:spPr bwMode="auto">
              <a:xfrm>
                <a:off x="4908" y="545"/>
                <a:ext cx="40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6" name="Freeform 27"/>
              <p:cNvSpPr>
                <a:spLocks/>
              </p:cNvSpPr>
              <p:nvPr/>
            </p:nvSpPr>
            <p:spPr bwMode="auto">
              <a:xfrm>
                <a:off x="4680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7" name="Freeform 28"/>
              <p:cNvSpPr>
                <a:spLocks/>
              </p:cNvSpPr>
              <p:nvPr/>
            </p:nvSpPr>
            <p:spPr bwMode="auto">
              <a:xfrm>
                <a:off x="4908" y="546"/>
                <a:ext cx="40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8" name="Freeform 29"/>
              <p:cNvSpPr>
                <a:spLocks/>
              </p:cNvSpPr>
              <p:nvPr/>
            </p:nvSpPr>
            <p:spPr bwMode="auto">
              <a:xfrm>
                <a:off x="2631" y="721"/>
                <a:ext cx="40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9" name="Freeform 30"/>
              <p:cNvSpPr>
                <a:spLocks/>
              </p:cNvSpPr>
              <p:nvPr/>
            </p:nvSpPr>
            <p:spPr bwMode="auto">
              <a:xfrm>
                <a:off x="2631" y="717"/>
                <a:ext cx="40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0" name="Freeform 31"/>
              <p:cNvSpPr>
                <a:spLocks/>
              </p:cNvSpPr>
              <p:nvPr/>
            </p:nvSpPr>
            <p:spPr bwMode="auto">
              <a:xfrm>
                <a:off x="2631" y="733"/>
                <a:ext cx="40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1" name="Freeform 32"/>
              <p:cNvSpPr>
                <a:spLocks/>
              </p:cNvSpPr>
              <p:nvPr/>
            </p:nvSpPr>
            <p:spPr bwMode="auto">
              <a:xfrm>
                <a:off x="2631" y="717"/>
                <a:ext cx="40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2" name="Freeform 33"/>
              <p:cNvSpPr>
                <a:spLocks/>
              </p:cNvSpPr>
              <p:nvPr/>
            </p:nvSpPr>
            <p:spPr bwMode="auto">
              <a:xfrm>
                <a:off x="1719" y="1086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3" name="Freeform 34"/>
              <p:cNvSpPr>
                <a:spLocks/>
              </p:cNvSpPr>
              <p:nvPr/>
            </p:nvSpPr>
            <p:spPr bwMode="auto">
              <a:xfrm>
                <a:off x="1719" y="1086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4" name="Freeform 35"/>
              <p:cNvSpPr>
                <a:spLocks/>
              </p:cNvSpPr>
              <p:nvPr/>
            </p:nvSpPr>
            <p:spPr bwMode="auto">
              <a:xfrm>
                <a:off x="1719" y="1108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5" name="Freeform 36"/>
              <p:cNvSpPr>
                <a:spLocks/>
              </p:cNvSpPr>
              <p:nvPr/>
            </p:nvSpPr>
            <p:spPr bwMode="auto">
              <a:xfrm>
                <a:off x="1719" y="1086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6" name="Freeform 37"/>
              <p:cNvSpPr>
                <a:spLocks/>
              </p:cNvSpPr>
              <p:nvPr/>
            </p:nvSpPr>
            <p:spPr bwMode="auto">
              <a:xfrm>
                <a:off x="1036" y="2760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7" name="Freeform 38"/>
              <p:cNvSpPr>
                <a:spLocks/>
              </p:cNvSpPr>
              <p:nvPr/>
            </p:nvSpPr>
            <p:spPr bwMode="auto">
              <a:xfrm>
                <a:off x="4452" y="54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8" name="Freeform 39"/>
              <p:cNvSpPr>
                <a:spLocks/>
              </p:cNvSpPr>
              <p:nvPr/>
            </p:nvSpPr>
            <p:spPr bwMode="auto">
              <a:xfrm>
                <a:off x="4452" y="54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9" name="Freeform 40"/>
              <p:cNvSpPr>
                <a:spLocks/>
              </p:cNvSpPr>
              <p:nvPr/>
            </p:nvSpPr>
            <p:spPr bwMode="auto">
              <a:xfrm>
                <a:off x="4452" y="54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0" name="Freeform 41"/>
              <p:cNvSpPr>
                <a:spLocks/>
              </p:cNvSpPr>
              <p:nvPr/>
            </p:nvSpPr>
            <p:spPr bwMode="auto">
              <a:xfrm>
                <a:off x="4452" y="548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1" name="Freeform 42"/>
              <p:cNvSpPr>
                <a:spLocks/>
              </p:cNvSpPr>
              <p:nvPr/>
            </p:nvSpPr>
            <p:spPr bwMode="auto">
              <a:xfrm>
                <a:off x="2858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2" name="Freeform 43"/>
              <p:cNvSpPr>
                <a:spLocks/>
              </p:cNvSpPr>
              <p:nvPr/>
            </p:nvSpPr>
            <p:spPr bwMode="auto">
              <a:xfrm>
                <a:off x="2858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3" name="Freeform 44"/>
              <p:cNvSpPr>
                <a:spLocks/>
              </p:cNvSpPr>
              <p:nvPr/>
            </p:nvSpPr>
            <p:spPr bwMode="auto">
              <a:xfrm>
                <a:off x="2858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4" name="Freeform 45"/>
              <p:cNvSpPr>
                <a:spLocks/>
              </p:cNvSpPr>
              <p:nvPr/>
            </p:nvSpPr>
            <p:spPr bwMode="auto">
              <a:xfrm>
                <a:off x="2858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5" name="Freeform 46"/>
              <p:cNvSpPr>
                <a:spLocks/>
              </p:cNvSpPr>
              <p:nvPr/>
            </p:nvSpPr>
            <p:spPr bwMode="auto">
              <a:xfrm>
                <a:off x="1492" y="1046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6" name="Freeform 47"/>
              <p:cNvSpPr>
                <a:spLocks/>
              </p:cNvSpPr>
              <p:nvPr/>
            </p:nvSpPr>
            <p:spPr bwMode="auto">
              <a:xfrm>
                <a:off x="1492" y="1018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7" name="Freeform 48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8" name="Freeform 49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9" name="Freeform 50"/>
              <p:cNvSpPr>
                <a:spLocks/>
              </p:cNvSpPr>
              <p:nvPr/>
            </p:nvSpPr>
            <p:spPr bwMode="auto">
              <a:xfrm>
                <a:off x="2175" y="61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0" name="Freeform 51"/>
              <p:cNvSpPr>
                <a:spLocks/>
              </p:cNvSpPr>
              <p:nvPr/>
            </p:nvSpPr>
            <p:spPr bwMode="auto">
              <a:xfrm>
                <a:off x="2175" y="61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1" name="Freeform 52"/>
              <p:cNvSpPr>
                <a:spLocks/>
              </p:cNvSpPr>
              <p:nvPr/>
            </p:nvSpPr>
            <p:spPr bwMode="auto">
              <a:xfrm>
                <a:off x="2175" y="61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2" name="Freeform 53"/>
              <p:cNvSpPr>
                <a:spLocks/>
              </p:cNvSpPr>
              <p:nvPr/>
            </p:nvSpPr>
            <p:spPr bwMode="auto">
              <a:xfrm>
                <a:off x="2175" y="61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3" name="Freeform 54"/>
              <p:cNvSpPr>
                <a:spLocks/>
              </p:cNvSpPr>
              <p:nvPr/>
            </p:nvSpPr>
            <p:spPr bwMode="auto">
              <a:xfrm>
                <a:off x="2858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4" name="Freeform 55"/>
              <p:cNvSpPr>
                <a:spLocks/>
              </p:cNvSpPr>
              <p:nvPr/>
            </p:nvSpPr>
            <p:spPr bwMode="auto">
              <a:xfrm>
                <a:off x="2858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5" name="Freeform 56"/>
              <p:cNvSpPr>
                <a:spLocks/>
              </p:cNvSpPr>
              <p:nvPr/>
            </p:nvSpPr>
            <p:spPr bwMode="auto">
              <a:xfrm>
                <a:off x="2858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6" name="Freeform 57"/>
              <p:cNvSpPr>
                <a:spLocks/>
              </p:cNvSpPr>
              <p:nvPr/>
            </p:nvSpPr>
            <p:spPr bwMode="auto">
              <a:xfrm>
                <a:off x="2858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7" name="Freeform 58"/>
              <p:cNvSpPr>
                <a:spLocks/>
              </p:cNvSpPr>
              <p:nvPr/>
            </p:nvSpPr>
            <p:spPr bwMode="auto">
              <a:xfrm>
                <a:off x="1492" y="1034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8" name="Freeform 59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9" name="Freeform 60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0" name="Freeform 61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1" name="Freeform 62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2" name="Freeform 63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3" name="Freeform 64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4" name="Freeform 65"/>
              <p:cNvSpPr>
                <a:spLocks/>
              </p:cNvSpPr>
              <p:nvPr/>
            </p:nvSpPr>
            <p:spPr bwMode="auto">
              <a:xfrm>
                <a:off x="1264" y="1504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5" name="Freeform 66"/>
              <p:cNvSpPr>
                <a:spLocks/>
              </p:cNvSpPr>
              <p:nvPr/>
            </p:nvSpPr>
            <p:spPr bwMode="auto">
              <a:xfrm>
                <a:off x="1264" y="153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6" name="Freeform 67"/>
              <p:cNvSpPr>
                <a:spLocks/>
              </p:cNvSpPr>
              <p:nvPr/>
            </p:nvSpPr>
            <p:spPr bwMode="auto">
              <a:xfrm>
                <a:off x="1264" y="1504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7" name="Freeform 68"/>
              <p:cNvSpPr>
                <a:spLocks/>
              </p:cNvSpPr>
              <p:nvPr/>
            </p:nvSpPr>
            <p:spPr bwMode="auto">
              <a:xfrm>
                <a:off x="1264" y="1504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8" name="Freeform 69"/>
              <p:cNvSpPr>
                <a:spLocks/>
              </p:cNvSpPr>
              <p:nvPr/>
            </p:nvSpPr>
            <p:spPr bwMode="auto">
              <a:xfrm>
                <a:off x="1264" y="153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9" name="Freeform 70"/>
              <p:cNvSpPr>
                <a:spLocks/>
              </p:cNvSpPr>
              <p:nvPr/>
            </p:nvSpPr>
            <p:spPr bwMode="auto">
              <a:xfrm>
                <a:off x="1492" y="103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0" name="Freeform 71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1" name="Freeform 72"/>
              <p:cNvSpPr>
                <a:spLocks/>
              </p:cNvSpPr>
              <p:nvPr/>
            </p:nvSpPr>
            <p:spPr bwMode="auto">
              <a:xfrm>
                <a:off x="1492" y="1029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2" name="Freeform 73"/>
              <p:cNvSpPr>
                <a:spLocks/>
              </p:cNvSpPr>
              <p:nvPr/>
            </p:nvSpPr>
            <p:spPr bwMode="auto">
              <a:xfrm>
                <a:off x="1492" y="103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3" name="Freeform 74"/>
              <p:cNvSpPr>
                <a:spLocks/>
              </p:cNvSpPr>
              <p:nvPr/>
            </p:nvSpPr>
            <p:spPr bwMode="auto">
              <a:xfrm>
                <a:off x="2858" y="550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4" name="Freeform 75"/>
              <p:cNvSpPr>
                <a:spLocks/>
              </p:cNvSpPr>
              <p:nvPr/>
            </p:nvSpPr>
            <p:spPr bwMode="auto">
              <a:xfrm>
                <a:off x="2858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5" name="Freeform 76"/>
              <p:cNvSpPr>
                <a:spLocks/>
              </p:cNvSpPr>
              <p:nvPr/>
            </p:nvSpPr>
            <p:spPr bwMode="auto">
              <a:xfrm>
                <a:off x="2858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6" name="Freeform 77"/>
              <p:cNvSpPr>
                <a:spLocks/>
              </p:cNvSpPr>
              <p:nvPr/>
            </p:nvSpPr>
            <p:spPr bwMode="auto">
              <a:xfrm>
                <a:off x="2858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7" name="Freeform 78"/>
              <p:cNvSpPr>
                <a:spLocks/>
              </p:cNvSpPr>
              <p:nvPr/>
            </p:nvSpPr>
            <p:spPr bwMode="auto">
              <a:xfrm>
                <a:off x="1947" y="76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8" name="Freeform 79"/>
              <p:cNvSpPr>
                <a:spLocks/>
              </p:cNvSpPr>
              <p:nvPr/>
            </p:nvSpPr>
            <p:spPr bwMode="auto">
              <a:xfrm>
                <a:off x="1947" y="76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9" name="Freeform 80"/>
              <p:cNvSpPr>
                <a:spLocks/>
              </p:cNvSpPr>
              <p:nvPr/>
            </p:nvSpPr>
            <p:spPr bwMode="auto">
              <a:xfrm>
                <a:off x="1947" y="761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0" name="Freeform 81"/>
              <p:cNvSpPr>
                <a:spLocks/>
              </p:cNvSpPr>
              <p:nvPr/>
            </p:nvSpPr>
            <p:spPr bwMode="auto">
              <a:xfrm>
                <a:off x="1947" y="761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1" name="Freeform 82"/>
              <p:cNvSpPr>
                <a:spLocks/>
              </p:cNvSpPr>
              <p:nvPr/>
            </p:nvSpPr>
            <p:spPr bwMode="auto">
              <a:xfrm>
                <a:off x="1492" y="1018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2" name="Freeform 83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3" name="Freeform 84"/>
              <p:cNvSpPr>
                <a:spLocks/>
              </p:cNvSpPr>
              <p:nvPr/>
            </p:nvSpPr>
            <p:spPr bwMode="auto">
              <a:xfrm>
                <a:off x="1492" y="103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4" name="Freeform 85"/>
              <p:cNvSpPr>
                <a:spLocks/>
              </p:cNvSpPr>
              <p:nvPr/>
            </p:nvSpPr>
            <p:spPr bwMode="auto">
              <a:xfrm>
                <a:off x="1492" y="103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5" name="Freeform 86"/>
              <p:cNvSpPr>
                <a:spLocks/>
              </p:cNvSpPr>
              <p:nvPr/>
            </p:nvSpPr>
            <p:spPr bwMode="auto">
              <a:xfrm>
                <a:off x="1492" y="1044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6" name="Freeform 87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7" name="Freeform 88"/>
              <p:cNvSpPr>
                <a:spLocks/>
              </p:cNvSpPr>
              <p:nvPr/>
            </p:nvSpPr>
            <p:spPr bwMode="auto">
              <a:xfrm>
                <a:off x="1492" y="1046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8" name="Freeform 89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9" name="Freeform 90"/>
              <p:cNvSpPr>
                <a:spLocks/>
              </p:cNvSpPr>
              <p:nvPr/>
            </p:nvSpPr>
            <p:spPr bwMode="auto">
              <a:xfrm>
                <a:off x="2175" y="613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5"/>
                      <a:pt x="55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0" name="Freeform 91"/>
              <p:cNvSpPr>
                <a:spLocks/>
              </p:cNvSpPr>
              <p:nvPr/>
            </p:nvSpPr>
            <p:spPr bwMode="auto">
              <a:xfrm>
                <a:off x="2175" y="613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5"/>
                      <a:pt x="55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1" name="Freeform 92"/>
              <p:cNvSpPr>
                <a:spLocks/>
              </p:cNvSpPr>
              <p:nvPr/>
            </p:nvSpPr>
            <p:spPr bwMode="auto">
              <a:xfrm>
                <a:off x="2175" y="613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2" name="Freeform 93"/>
              <p:cNvSpPr>
                <a:spLocks/>
              </p:cNvSpPr>
              <p:nvPr/>
            </p:nvSpPr>
            <p:spPr bwMode="auto">
              <a:xfrm>
                <a:off x="2175" y="61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3" name="Freeform 94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4" name="Freeform 95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6" name="Freeform 97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7" name="Freeform 98"/>
              <p:cNvSpPr>
                <a:spLocks/>
              </p:cNvSpPr>
              <p:nvPr/>
            </p:nvSpPr>
            <p:spPr bwMode="auto">
              <a:xfrm>
                <a:off x="2175" y="614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5" y="0"/>
                      <a:pt x="72" y="17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8" name="Freeform 99"/>
              <p:cNvSpPr>
                <a:spLocks/>
              </p:cNvSpPr>
              <p:nvPr/>
            </p:nvSpPr>
            <p:spPr bwMode="auto">
              <a:xfrm>
                <a:off x="2175" y="614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5" y="0"/>
                      <a:pt x="72" y="17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9" name="Freeform 100"/>
              <p:cNvSpPr>
                <a:spLocks/>
              </p:cNvSpPr>
              <p:nvPr/>
            </p:nvSpPr>
            <p:spPr bwMode="auto">
              <a:xfrm>
                <a:off x="2175" y="61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0" name="Freeform 101"/>
              <p:cNvSpPr>
                <a:spLocks/>
              </p:cNvSpPr>
              <p:nvPr/>
            </p:nvSpPr>
            <p:spPr bwMode="auto">
              <a:xfrm>
                <a:off x="2175" y="614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5" y="0"/>
                      <a:pt x="72" y="17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1" name="Freeform 102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2" name="Freeform 103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3" name="Freeform 104"/>
              <p:cNvSpPr>
                <a:spLocks/>
              </p:cNvSpPr>
              <p:nvPr/>
            </p:nvSpPr>
            <p:spPr bwMode="auto">
              <a:xfrm>
                <a:off x="1492" y="1029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4" name="Freeform 105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5" name="Freeform 106"/>
              <p:cNvSpPr>
                <a:spLocks/>
              </p:cNvSpPr>
              <p:nvPr/>
            </p:nvSpPr>
            <p:spPr bwMode="auto">
              <a:xfrm>
                <a:off x="1492" y="103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6" name="Freeform 107"/>
              <p:cNvSpPr>
                <a:spLocks/>
              </p:cNvSpPr>
              <p:nvPr/>
            </p:nvSpPr>
            <p:spPr bwMode="auto">
              <a:xfrm>
                <a:off x="1492" y="103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7" name="Freeform 108"/>
              <p:cNvSpPr>
                <a:spLocks/>
              </p:cNvSpPr>
              <p:nvPr/>
            </p:nvSpPr>
            <p:spPr bwMode="auto">
              <a:xfrm>
                <a:off x="1492" y="1029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8" name="Freeform 109"/>
              <p:cNvSpPr>
                <a:spLocks/>
              </p:cNvSpPr>
              <p:nvPr/>
            </p:nvSpPr>
            <p:spPr bwMode="auto">
              <a:xfrm>
                <a:off x="1492" y="101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9" name="Freeform 110"/>
              <p:cNvSpPr>
                <a:spLocks/>
              </p:cNvSpPr>
              <p:nvPr/>
            </p:nvSpPr>
            <p:spPr bwMode="auto">
              <a:xfrm>
                <a:off x="2403" y="60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5" y="0"/>
                      <a:pt x="72" y="17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0" name="Freeform 111"/>
              <p:cNvSpPr>
                <a:spLocks/>
              </p:cNvSpPr>
              <p:nvPr/>
            </p:nvSpPr>
            <p:spPr bwMode="auto">
              <a:xfrm>
                <a:off x="2403" y="60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5" y="0"/>
                      <a:pt x="72" y="17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1" name="Freeform 112"/>
              <p:cNvSpPr>
                <a:spLocks/>
              </p:cNvSpPr>
              <p:nvPr/>
            </p:nvSpPr>
            <p:spPr bwMode="auto">
              <a:xfrm>
                <a:off x="2403" y="60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5" y="0"/>
                      <a:pt x="72" y="17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2" name="Freeform 113"/>
              <p:cNvSpPr>
                <a:spLocks/>
              </p:cNvSpPr>
              <p:nvPr/>
            </p:nvSpPr>
            <p:spPr bwMode="auto">
              <a:xfrm>
                <a:off x="2403" y="608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3" name="Freeform 114"/>
              <p:cNvSpPr>
                <a:spLocks/>
              </p:cNvSpPr>
              <p:nvPr/>
            </p:nvSpPr>
            <p:spPr bwMode="auto">
              <a:xfrm>
                <a:off x="1947" y="688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4" name="Freeform 115"/>
              <p:cNvSpPr>
                <a:spLocks/>
              </p:cNvSpPr>
              <p:nvPr/>
            </p:nvSpPr>
            <p:spPr bwMode="auto">
              <a:xfrm>
                <a:off x="1947" y="688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5" name="Freeform 116"/>
              <p:cNvSpPr>
                <a:spLocks/>
              </p:cNvSpPr>
              <p:nvPr/>
            </p:nvSpPr>
            <p:spPr bwMode="auto">
              <a:xfrm>
                <a:off x="1947" y="688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6" name="Freeform 117"/>
              <p:cNvSpPr>
                <a:spLocks/>
              </p:cNvSpPr>
              <p:nvPr/>
            </p:nvSpPr>
            <p:spPr bwMode="auto">
              <a:xfrm>
                <a:off x="1947" y="688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7" name="Freeform 118"/>
              <p:cNvSpPr>
                <a:spLocks/>
              </p:cNvSpPr>
              <p:nvPr/>
            </p:nvSpPr>
            <p:spPr bwMode="auto">
              <a:xfrm>
                <a:off x="1947" y="688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8" name="Freeform 119"/>
              <p:cNvSpPr>
                <a:spLocks/>
              </p:cNvSpPr>
              <p:nvPr/>
            </p:nvSpPr>
            <p:spPr bwMode="auto">
              <a:xfrm>
                <a:off x="1947" y="688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9" name="Freeform 120"/>
              <p:cNvSpPr>
                <a:spLocks/>
              </p:cNvSpPr>
              <p:nvPr/>
            </p:nvSpPr>
            <p:spPr bwMode="auto">
              <a:xfrm>
                <a:off x="1947" y="688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0" name="Freeform 121"/>
              <p:cNvSpPr>
                <a:spLocks/>
              </p:cNvSpPr>
              <p:nvPr/>
            </p:nvSpPr>
            <p:spPr bwMode="auto">
              <a:xfrm>
                <a:off x="1947" y="688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1" name="Freeform 122"/>
              <p:cNvSpPr>
                <a:spLocks/>
              </p:cNvSpPr>
              <p:nvPr/>
            </p:nvSpPr>
            <p:spPr bwMode="auto">
              <a:xfrm>
                <a:off x="2858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2" name="Freeform 123"/>
              <p:cNvSpPr>
                <a:spLocks/>
              </p:cNvSpPr>
              <p:nvPr/>
            </p:nvSpPr>
            <p:spPr bwMode="auto">
              <a:xfrm>
                <a:off x="2858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3" name="Freeform 124"/>
              <p:cNvSpPr>
                <a:spLocks/>
              </p:cNvSpPr>
              <p:nvPr/>
            </p:nvSpPr>
            <p:spPr bwMode="auto">
              <a:xfrm>
                <a:off x="2858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4" name="Freeform 125"/>
              <p:cNvSpPr>
                <a:spLocks/>
              </p:cNvSpPr>
              <p:nvPr/>
            </p:nvSpPr>
            <p:spPr bwMode="auto">
              <a:xfrm>
                <a:off x="2858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5" name="Freeform 126"/>
              <p:cNvSpPr>
                <a:spLocks/>
              </p:cNvSpPr>
              <p:nvPr/>
            </p:nvSpPr>
            <p:spPr bwMode="auto">
              <a:xfrm>
                <a:off x="2858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6" name="Freeform 127"/>
              <p:cNvSpPr>
                <a:spLocks/>
              </p:cNvSpPr>
              <p:nvPr/>
            </p:nvSpPr>
            <p:spPr bwMode="auto">
              <a:xfrm>
                <a:off x="2858" y="550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7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7" name="Freeform 128"/>
              <p:cNvSpPr>
                <a:spLocks/>
              </p:cNvSpPr>
              <p:nvPr/>
            </p:nvSpPr>
            <p:spPr bwMode="auto">
              <a:xfrm>
                <a:off x="2858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8" name="Freeform 129"/>
              <p:cNvSpPr>
                <a:spLocks/>
              </p:cNvSpPr>
              <p:nvPr/>
            </p:nvSpPr>
            <p:spPr bwMode="auto">
              <a:xfrm>
                <a:off x="2858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9" name="Freeform 130"/>
              <p:cNvSpPr>
                <a:spLocks/>
              </p:cNvSpPr>
              <p:nvPr/>
            </p:nvSpPr>
            <p:spPr bwMode="auto">
              <a:xfrm>
                <a:off x="2858" y="550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0" name="Freeform 131"/>
              <p:cNvSpPr>
                <a:spLocks/>
              </p:cNvSpPr>
              <p:nvPr/>
            </p:nvSpPr>
            <p:spPr bwMode="auto">
              <a:xfrm>
                <a:off x="2858" y="550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7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1" name="Freeform 132"/>
              <p:cNvSpPr>
                <a:spLocks/>
              </p:cNvSpPr>
              <p:nvPr/>
            </p:nvSpPr>
            <p:spPr bwMode="auto">
              <a:xfrm>
                <a:off x="2858" y="550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7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2" name="Freeform 133"/>
              <p:cNvSpPr>
                <a:spLocks/>
              </p:cNvSpPr>
              <p:nvPr/>
            </p:nvSpPr>
            <p:spPr bwMode="auto">
              <a:xfrm>
                <a:off x="2858" y="5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3" name="Freeform 134"/>
              <p:cNvSpPr>
                <a:spLocks/>
              </p:cNvSpPr>
              <p:nvPr/>
            </p:nvSpPr>
            <p:spPr bwMode="auto">
              <a:xfrm>
                <a:off x="1719" y="990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4" name="Freeform 135"/>
              <p:cNvSpPr>
                <a:spLocks/>
              </p:cNvSpPr>
              <p:nvPr/>
            </p:nvSpPr>
            <p:spPr bwMode="auto">
              <a:xfrm>
                <a:off x="1719" y="1014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5" name="Freeform 136"/>
              <p:cNvSpPr>
                <a:spLocks/>
              </p:cNvSpPr>
              <p:nvPr/>
            </p:nvSpPr>
            <p:spPr bwMode="auto">
              <a:xfrm>
                <a:off x="1719" y="990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6" name="Freeform 137"/>
              <p:cNvSpPr>
                <a:spLocks/>
              </p:cNvSpPr>
              <p:nvPr/>
            </p:nvSpPr>
            <p:spPr bwMode="auto">
              <a:xfrm>
                <a:off x="1719" y="990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7" name="Freeform 138"/>
              <p:cNvSpPr>
                <a:spLocks/>
              </p:cNvSpPr>
              <p:nvPr/>
            </p:nvSpPr>
            <p:spPr bwMode="auto">
              <a:xfrm>
                <a:off x="1719" y="622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8" name="Freeform 139"/>
              <p:cNvSpPr>
                <a:spLocks/>
              </p:cNvSpPr>
              <p:nvPr/>
            </p:nvSpPr>
            <p:spPr bwMode="auto">
              <a:xfrm>
                <a:off x="1719" y="624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9" name="Freeform 140"/>
              <p:cNvSpPr>
                <a:spLocks/>
              </p:cNvSpPr>
              <p:nvPr/>
            </p:nvSpPr>
            <p:spPr bwMode="auto">
              <a:xfrm>
                <a:off x="1492" y="790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0" name="Freeform 141"/>
              <p:cNvSpPr>
                <a:spLocks/>
              </p:cNvSpPr>
              <p:nvPr/>
            </p:nvSpPr>
            <p:spPr bwMode="auto">
              <a:xfrm>
                <a:off x="1492" y="790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1" name="Freeform 142"/>
              <p:cNvSpPr>
                <a:spLocks/>
              </p:cNvSpPr>
              <p:nvPr/>
            </p:nvSpPr>
            <p:spPr bwMode="auto">
              <a:xfrm>
                <a:off x="1492" y="1030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2" name="Freeform 143"/>
              <p:cNvSpPr>
                <a:spLocks/>
              </p:cNvSpPr>
              <p:nvPr/>
            </p:nvSpPr>
            <p:spPr bwMode="auto">
              <a:xfrm>
                <a:off x="1492" y="1046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3" name="Freeform 144"/>
              <p:cNvSpPr>
                <a:spLocks/>
              </p:cNvSpPr>
              <p:nvPr/>
            </p:nvSpPr>
            <p:spPr bwMode="auto">
              <a:xfrm>
                <a:off x="1492" y="1034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4" name="Freeform 145"/>
              <p:cNvSpPr>
                <a:spLocks/>
              </p:cNvSpPr>
              <p:nvPr/>
            </p:nvSpPr>
            <p:spPr bwMode="auto">
              <a:xfrm>
                <a:off x="1492" y="103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5" name="Freeform 146"/>
              <p:cNvSpPr>
                <a:spLocks/>
              </p:cNvSpPr>
              <p:nvPr/>
            </p:nvSpPr>
            <p:spPr bwMode="auto">
              <a:xfrm>
                <a:off x="3541" y="540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6" name="Freeform 147"/>
              <p:cNvSpPr>
                <a:spLocks/>
              </p:cNvSpPr>
              <p:nvPr/>
            </p:nvSpPr>
            <p:spPr bwMode="auto">
              <a:xfrm>
                <a:off x="3541" y="540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7" name="Freeform 148"/>
              <p:cNvSpPr>
                <a:spLocks/>
              </p:cNvSpPr>
              <p:nvPr/>
            </p:nvSpPr>
            <p:spPr bwMode="auto">
              <a:xfrm>
                <a:off x="2175" y="61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8" name="Freeform 149"/>
              <p:cNvSpPr>
                <a:spLocks/>
              </p:cNvSpPr>
              <p:nvPr/>
            </p:nvSpPr>
            <p:spPr bwMode="auto">
              <a:xfrm>
                <a:off x="1036" y="2441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9" name="Freeform 150"/>
              <p:cNvSpPr>
                <a:spLocks/>
              </p:cNvSpPr>
              <p:nvPr/>
            </p:nvSpPr>
            <p:spPr bwMode="auto">
              <a:xfrm>
                <a:off x="1264" y="187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0" name="Freeform 151"/>
              <p:cNvSpPr>
                <a:spLocks/>
              </p:cNvSpPr>
              <p:nvPr/>
            </p:nvSpPr>
            <p:spPr bwMode="auto">
              <a:xfrm>
                <a:off x="1264" y="1393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1" name="Freeform 152"/>
              <p:cNvSpPr>
                <a:spLocks/>
              </p:cNvSpPr>
              <p:nvPr/>
            </p:nvSpPr>
            <p:spPr bwMode="auto">
              <a:xfrm>
                <a:off x="1036" y="2441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2" name="Freeform 153"/>
              <p:cNvSpPr>
                <a:spLocks/>
              </p:cNvSpPr>
              <p:nvPr/>
            </p:nvSpPr>
            <p:spPr bwMode="auto">
              <a:xfrm>
                <a:off x="1264" y="1910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3" name="Freeform 154"/>
              <p:cNvSpPr>
                <a:spLocks/>
              </p:cNvSpPr>
              <p:nvPr/>
            </p:nvSpPr>
            <p:spPr bwMode="auto">
              <a:xfrm>
                <a:off x="1264" y="187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4" name="Freeform 155"/>
              <p:cNvSpPr>
                <a:spLocks/>
              </p:cNvSpPr>
              <p:nvPr/>
            </p:nvSpPr>
            <p:spPr bwMode="auto">
              <a:xfrm>
                <a:off x="1264" y="187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5" name="Freeform 156"/>
              <p:cNvSpPr>
                <a:spLocks/>
              </p:cNvSpPr>
              <p:nvPr/>
            </p:nvSpPr>
            <p:spPr bwMode="auto">
              <a:xfrm>
                <a:off x="1264" y="1874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6" name="Freeform 157"/>
              <p:cNvSpPr>
                <a:spLocks/>
              </p:cNvSpPr>
              <p:nvPr/>
            </p:nvSpPr>
            <p:spPr bwMode="auto">
              <a:xfrm>
                <a:off x="2175" y="761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7" name="Freeform 158"/>
              <p:cNvSpPr>
                <a:spLocks/>
              </p:cNvSpPr>
              <p:nvPr/>
            </p:nvSpPr>
            <p:spPr bwMode="auto">
              <a:xfrm>
                <a:off x="2175" y="75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8" name="Freeform 159"/>
              <p:cNvSpPr>
                <a:spLocks/>
              </p:cNvSpPr>
              <p:nvPr/>
            </p:nvSpPr>
            <p:spPr bwMode="auto">
              <a:xfrm>
                <a:off x="2175" y="761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9" name="Freeform 160"/>
              <p:cNvSpPr>
                <a:spLocks/>
              </p:cNvSpPr>
              <p:nvPr/>
            </p:nvSpPr>
            <p:spPr bwMode="auto">
              <a:xfrm>
                <a:off x="2175" y="761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0" name="Freeform 161"/>
              <p:cNvSpPr>
                <a:spLocks/>
              </p:cNvSpPr>
              <p:nvPr/>
            </p:nvSpPr>
            <p:spPr bwMode="auto">
              <a:xfrm>
                <a:off x="3313" y="57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7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1" name="Freeform 162"/>
              <p:cNvSpPr>
                <a:spLocks/>
              </p:cNvSpPr>
              <p:nvPr/>
            </p:nvSpPr>
            <p:spPr bwMode="auto">
              <a:xfrm>
                <a:off x="3313" y="572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7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2" name="Freeform 163"/>
              <p:cNvSpPr>
                <a:spLocks/>
              </p:cNvSpPr>
              <p:nvPr/>
            </p:nvSpPr>
            <p:spPr bwMode="auto">
              <a:xfrm>
                <a:off x="3313" y="576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3" name="Freeform 164"/>
              <p:cNvSpPr>
                <a:spLocks/>
              </p:cNvSpPr>
              <p:nvPr/>
            </p:nvSpPr>
            <p:spPr bwMode="auto">
              <a:xfrm>
                <a:off x="2858" y="663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7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4" name="Freeform 165"/>
              <p:cNvSpPr>
                <a:spLocks/>
              </p:cNvSpPr>
              <p:nvPr/>
            </p:nvSpPr>
            <p:spPr bwMode="auto">
              <a:xfrm>
                <a:off x="1947" y="1123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5" name="Freeform 166"/>
              <p:cNvSpPr>
                <a:spLocks/>
              </p:cNvSpPr>
              <p:nvPr/>
            </p:nvSpPr>
            <p:spPr bwMode="auto">
              <a:xfrm>
                <a:off x="1947" y="1135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6" name="Freeform 167"/>
              <p:cNvSpPr>
                <a:spLocks/>
              </p:cNvSpPr>
              <p:nvPr/>
            </p:nvSpPr>
            <p:spPr bwMode="auto">
              <a:xfrm>
                <a:off x="1947" y="1124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7" name="Freeform 168"/>
              <p:cNvSpPr>
                <a:spLocks/>
              </p:cNvSpPr>
              <p:nvPr/>
            </p:nvSpPr>
            <p:spPr bwMode="auto">
              <a:xfrm>
                <a:off x="1947" y="1135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8" name="Freeform 169"/>
              <p:cNvSpPr>
                <a:spLocks/>
              </p:cNvSpPr>
              <p:nvPr/>
            </p:nvSpPr>
            <p:spPr bwMode="auto">
              <a:xfrm>
                <a:off x="1264" y="277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9" name="Freeform 170"/>
              <p:cNvSpPr>
                <a:spLocks/>
              </p:cNvSpPr>
              <p:nvPr/>
            </p:nvSpPr>
            <p:spPr bwMode="auto">
              <a:xfrm>
                <a:off x="1036" y="282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0" name="Freeform 171"/>
              <p:cNvSpPr>
                <a:spLocks/>
              </p:cNvSpPr>
              <p:nvPr/>
            </p:nvSpPr>
            <p:spPr bwMode="auto">
              <a:xfrm>
                <a:off x="1492" y="186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1" name="Freeform 172"/>
              <p:cNvSpPr>
                <a:spLocks/>
              </p:cNvSpPr>
              <p:nvPr/>
            </p:nvSpPr>
            <p:spPr bwMode="auto">
              <a:xfrm>
                <a:off x="1492" y="186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2" name="Freeform 173"/>
              <p:cNvSpPr>
                <a:spLocks/>
              </p:cNvSpPr>
              <p:nvPr/>
            </p:nvSpPr>
            <p:spPr bwMode="auto">
              <a:xfrm>
                <a:off x="2175" y="114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5"/>
                      <a:pt x="55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3" name="Freeform 174"/>
              <p:cNvSpPr>
                <a:spLocks/>
              </p:cNvSpPr>
              <p:nvPr/>
            </p:nvSpPr>
            <p:spPr bwMode="auto">
              <a:xfrm>
                <a:off x="2175" y="1149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5"/>
                      <a:pt x="55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4" name="Freeform 175"/>
              <p:cNvSpPr>
                <a:spLocks/>
              </p:cNvSpPr>
              <p:nvPr/>
            </p:nvSpPr>
            <p:spPr bwMode="auto">
              <a:xfrm>
                <a:off x="2175" y="1160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5" y="0"/>
                      <a:pt x="72" y="17"/>
                      <a:pt x="72" y="36"/>
                    </a:cubicBezTo>
                    <a:cubicBezTo>
                      <a:pt x="72" y="56"/>
                      <a:pt x="55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5" name="Freeform 176"/>
              <p:cNvSpPr>
                <a:spLocks/>
              </p:cNvSpPr>
              <p:nvPr/>
            </p:nvSpPr>
            <p:spPr bwMode="auto">
              <a:xfrm>
                <a:off x="2175" y="1149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5" y="0"/>
                      <a:pt x="72" y="16"/>
                      <a:pt x="72" y="36"/>
                    </a:cubicBezTo>
                    <a:cubicBezTo>
                      <a:pt x="72" y="55"/>
                      <a:pt x="55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6" name="Freeform 177"/>
              <p:cNvSpPr>
                <a:spLocks/>
              </p:cNvSpPr>
              <p:nvPr/>
            </p:nvSpPr>
            <p:spPr bwMode="auto">
              <a:xfrm>
                <a:off x="1492" y="186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7" name="Freeform 178"/>
              <p:cNvSpPr>
                <a:spLocks/>
              </p:cNvSpPr>
              <p:nvPr/>
            </p:nvSpPr>
            <p:spPr bwMode="auto">
              <a:xfrm>
                <a:off x="1492" y="1911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8" name="Freeform 179"/>
              <p:cNvSpPr>
                <a:spLocks/>
              </p:cNvSpPr>
              <p:nvPr/>
            </p:nvSpPr>
            <p:spPr bwMode="auto">
              <a:xfrm>
                <a:off x="1492" y="186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9" name="Freeform 180"/>
              <p:cNvSpPr>
                <a:spLocks/>
              </p:cNvSpPr>
              <p:nvPr/>
            </p:nvSpPr>
            <p:spPr bwMode="auto">
              <a:xfrm>
                <a:off x="1492" y="186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0" name="Freeform 181"/>
              <p:cNvSpPr>
                <a:spLocks/>
              </p:cNvSpPr>
              <p:nvPr/>
            </p:nvSpPr>
            <p:spPr bwMode="auto">
              <a:xfrm>
                <a:off x="1492" y="186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1" name="Freeform 182"/>
              <p:cNvSpPr>
                <a:spLocks/>
              </p:cNvSpPr>
              <p:nvPr/>
            </p:nvSpPr>
            <p:spPr bwMode="auto">
              <a:xfrm>
                <a:off x="1492" y="186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2" name="Freeform 183"/>
              <p:cNvSpPr>
                <a:spLocks/>
              </p:cNvSpPr>
              <p:nvPr/>
            </p:nvSpPr>
            <p:spPr bwMode="auto">
              <a:xfrm>
                <a:off x="1264" y="1896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3" name="Freeform 184"/>
              <p:cNvSpPr>
                <a:spLocks/>
              </p:cNvSpPr>
              <p:nvPr/>
            </p:nvSpPr>
            <p:spPr bwMode="auto">
              <a:xfrm>
                <a:off x="1492" y="1867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7"/>
                      <a:pt x="16" y="0"/>
                      <a:pt x="36" y="0"/>
                    </a:cubicBezTo>
                    <a:cubicBezTo>
                      <a:pt x="56" y="0"/>
                      <a:pt x="72" y="17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4" name="Freeform 185"/>
              <p:cNvSpPr>
                <a:spLocks/>
              </p:cNvSpPr>
              <p:nvPr/>
            </p:nvSpPr>
            <p:spPr bwMode="auto">
              <a:xfrm>
                <a:off x="1492" y="1396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5" name="Freeform 186"/>
              <p:cNvSpPr>
                <a:spLocks/>
              </p:cNvSpPr>
              <p:nvPr/>
            </p:nvSpPr>
            <p:spPr bwMode="auto">
              <a:xfrm>
                <a:off x="1492" y="1396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6" name="Freeform 187"/>
              <p:cNvSpPr>
                <a:spLocks/>
              </p:cNvSpPr>
              <p:nvPr/>
            </p:nvSpPr>
            <p:spPr bwMode="auto">
              <a:xfrm>
                <a:off x="1492" y="1396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7" name="Freeform 188"/>
              <p:cNvSpPr>
                <a:spLocks/>
              </p:cNvSpPr>
              <p:nvPr/>
            </p:nvSpPr>
            <p:spPr bwMode="auto">
              <a:xfrm>
                <a:off x="1492" y="1396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8" name="Freeform 189"/>
              <p:cNvSpPr>
                <a:spLocks/>
              </p:cNvSpPr>
              <p:nvPr/>
            </p:nvSpPr>
            <p:spPr bwMode="auto">
              <a:xfrm>
                <a:off x="1492" y="1546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9" name="Freeform 190"/>
              <p:cNvSpPr>
                <a:spLocks/>
              </p:cNvSpPr>
              <p:nvPr/>
            </p:nvSpPr>
            <p:spPr bwMode="auto">
              <a:xfrm>
                <a:off x="1492" y="1546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0" name="Freeform 191"/>
              <p:cNvSpPr>
                <a:spLocks/>
              </p:cNvSpPr>
              <p:nvPr/>
            </p:nvSpPr>
            <p:spPr bwMode="auto">
              <a:xfrm>
                <a:off x="1492" y="1546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1" name="Freeform 192"/>
              <p:cNvSpPr>
                <a:spLocks/>
              </p:cNvSpPr>
              <p:nvPr/>
            </p:nvSpPr>
            <p:spPr bwMode="auto">
              <a:xfrm>
                <a:off x="1492" y="1546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2" name="Freeform 193"/>
              <p:cNvSpPr>
                <a:spLocks/>
              </p:cNvSpPr>
              <p:nvPr/>
            </p:nvSpPr>
            <p:spPr bwMode="auto">
              <a:xfrm>
                <a:off x="1719" y="1378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3" name="Freeform 194"/>
              <p:cNvSpPr>
                <a:spLocks/>
              </p:cNvSpPr>
              <p:nvPr/>
            </p:nvSpPr>
            <p:spPr bwMode="auto">
              <a:xfrm>
                <a:off x="1719" y="1378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4" name="Freeform 195"/>
              <p:cNvSpPr>
                <a:spLocks/>
              </p:cNvSpPr>
              <p:nvPr/>
            </p:nvSpPr>
            <p:spPr bwMode="auto">
              <a:xfrm>
                <a:off x="1719" y="1378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5" name="Freeform 196"/>
              <p:cNvSpPr>
                <a:spLocks/>
              </p:cNvSpPr>
              <p:nvPr/>
            </p:nvSpPr>
            <p:spPr bwMode="auto">
              <a:xfrm>
                <a:off x="1719" y="1378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6" name="Freeform 197"/>
              <p:cNvSpPr>
                <a:spLocks/>
              </p:cNvSpPr>
              <p:nvPr/>
            </p:nvSpPr>
            <p:spPr bwMode="auto">
              <a:xfrm>
                <a:off x="1036" y="2403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7" name="Freeform 198"/>
              <p:cNvSpPr>
                <a:spLocks/>
              </p:cNvSpPr>
              <p:nvPr/>
            </p:nvSpPr>
            <p:spPr bwMode="auto">
              <a:xfrm>
                <a:off x="1036" y="2403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8" name="Freeform 199"/>
              <p:cNvSpPr>
                <a:spLocks/>
              </p:cNvSpPr>
              <p:nvPr/>
            </p:nvSpPr>
            <p:spPr bwMode="auto">
              <a:xfrm>
                <a:off x="1036" y="2403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9" name="Freeform 200"/>
              <p:cNvSpPr>
                <a:spLocks/>
              </p:cNvSpPr>
              <p:nvPr/>
            </p:nvSpPr>
            <p:spPr bwMode="auto">
              <a:xfrm>
                <a:off x="1264" y="1940"/>
                <a:ext cx="41" cy="40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0" name="Freeform 201"/>
              <p:cNvSpPr>
                <a:spLocks/>
              </p:cNvSpPr>
              <p:nvPr/>
            </p:nvSpPr>
            <p:spPr bwMode="auto">
              <a:xfrm>
                <a:off x="1492" y="1359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5"/>
                      <a:pt x="56" y="72"/>
                      <a:pt x="36" y="72"/>
                    </a:cubicBezTo>
                    <a:cubicBezTo>
                      <a:pt x="16" y="72"/>
                      <a:pt x="0" y="55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1" name="Freeform 202"/>
              <p:cNvSpPr>
                <a:spLocks/>
              </p:cNvSpPr>
              <p:nvPr/>
            </p:nvSpPr>
            <p:spPr bwMode="auto">
              <a:xfrm>
                <a:off x="1492" y="1343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2" name="Freeform 203"/>
              <p:cNvSpPr>
                <a:spLocks/>
              </p:cNvSpPr>
              <p:nvPr/>
            </p:nvSpPr>
            <p:spPr bwMode="auto">
              <a:xfrm>
                <a:off x="1492" y="1343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3" name="Freeform 204"/>
              <p:cNvSpPr>
                <a:spLocks/>
              </p:cNvSpPr>
              <p:nvPr/>
            </p:nvSpPr>
            <p:spPr bwMode="auto">
              <a:xfrm>
                <a:off x="1492" y="1385"/>
                <a:ext cx="41" cy="41"/>
              </a:xfrm>
              <a:custGeom>
                <a:avLst/>
                <a:gdLst>
                  <a:gd name="T0" fmla="*/ 0 w 72"/>
                  <a:gd name="T1" fmla="*/ 36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0 w 72"/>
                  <a:gd name="T1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lnTo>
                      <a:pt x="0" y="36"/>
                    </a:ln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lose/>
                  </a:path>
                </a:pathLst>
              </a:custGeom>
              <a:noFill/>
              <a:ln w="6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6" name="Freeform 206"/>
            <p:cNvSpPr>
              <a:spLocks/>
            </p:cNvSpPr>
            <p:nvPr/>
          </p:nvSpPr>
          <p:spPr bwMode="auto">
            <a:xfrm>
              <a:off x="1947" y="1504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207"/>
            <p:cNvSpPr>
              <a:spLocks/>
            </p:cNvSpPr>
            <p:nvPr/>
          </p:nvSpPr>
          <p:spPr bwMode="auto">
            <a:xfrm>
              <a:off x="1947" y="1504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208"/>
            <p:cNvSpPr>
              <a:spLocks/>
            </p:cNvSpPr>
            <p:nvPr/>
          </p:nvSpPr>
          <p:spPr bwMode="auto">
            <a:xfrm>
              <a:off x="1947" y="1505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6" y="0"/>
                    <a:pt x="36" y="0"/>
                  </a:cubicBezTo>
                  <a:cubicBezTo>
                    <a:pt x="56" y="0"/>
                    <a:pt x="72" y="17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09"/>
            <p:cNvSpPr>
              <a:spLocks/>
            </p:cNvSpPr>
            <p:nvPr/>
          </p:nvSpPr>
          <p:spPr bwMode="auto">
            <a:xfrm>
              <a:off x="1947" y="1504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10"/>
            <p:cNvSpPr>
              <a:spLocks/>
            </p:cNvSpPr>
            <p:nvPr/>
          </p:nvSpPr>
          <p:spPr bwMode="auto">
            <a:xfrm>
              <a:off x="1036" y="2403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1"/>
            <p:cNvSpPr>
              <a:spLocks/>
            </p:cNvSpPr>
            <p:nvPr/>
          </p:nvSpPr>
          <p:spPr bwMode="auto">
            <a:xfrm>
              <a:off x="1264" y="1940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5"/>
                    <a:pt x="56" y="72"/>
                    <a:pt x="36" y="72"/>
                  </a:cubicBezTo>
                  <a:cubicBezTo>
                    <a:pt x="16" y="72"/>
                    <a:pt x="0" y="55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12"/>
            <p:cNvSpPr>
              <a:spLocks/>
            </p:cNvSpPr>
            <p:nvPr/>
          </p:nvSpPr>
          <p:spPr bwMode="auto">
            <a:xfrm>
              <a:off x="1719" y="1395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13"/>
            <p:cNvSpPr>
              <a:spLocks/>
            </p:cNvSpPr>
            <p:nvPr/>
          </p:nvSpPr>
          <p:spPr bwMode="auto">
            <a:xfrm>
              <a:off x="1719" y="1379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5"/>
                    <a:pt x="56" y="72"/>
                    <a:pt x="36" y="72"/>
                  </a:cubicBezTo>
                  <a:cubicBezTo>
                    <a:pt x="16" y="72"/>
                    <a:pt x="0" y="55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14"/>
            <p:cNvSpPr>
              <a:spLocks/>
            </p:cNvSpPr>
            <p:nvPr/>
          </p:nvSpPr>
          <p:spPr bwMode="auto">
            <a:xfrm>
              <a:off x="1719" y="1378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215"/>
            <p:cNvSpPr>
              <a:spLocks/>
            </p:cNvSpPr>
            <p:nvPr/>
          </p:nvSpPr>
          <p:spPr bwMode="auto">
            <a:xfrm>
              <a:off x="1492" y="1396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216"/>
            <p:cNvSpPr>
              <a:spLocks/>
            </p:cNvSpPr>
            <p:nvPr/>
          </p:nvSpPr>
          <p:spPr bwMode="auto">
            <a:xfrm>
              <a:off x="2403" y="907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217"/>
            <p:cNvSpPr>
              <a:spLocks/>
            </p:cNvSpPr>
            <p:nvPr/>
          </p:nvSpPr>
          <p:spPr bwMode="auto">
            <a:xfrm>
              <a:off x="2403" y="900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5"/>
                    <a:pt x="55" y="72"/>
                    <a:pt x="36" y="72"/>
                  </a:cubicBezTo>
                  <a:cubicBezTo>
                    <a:pt x="16" y="72"/>
                    <a:pt x="0" y="55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18"/>
            <p:cNvSpPr>
              <a:spLocks/>
            </p:cNvSpPr>
            <p:nvPr/>
          </p:nvSpPr>
          <p:spPr bwMode="auto">
            <a:xfrm>
              <a:off x="2403" y="900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5"/>
                    <a:pt x="55" y="72"/>
                    <a:pt x="36" y="72"/>
                  </a:cubicBezTo>
                  <a:cubicBezTo>
                    <a:pt x="16" y="72"/>
                    <a:pt x="0" y="55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19"/>
            <p:cNvSpPr>
              <a:spLocks/>
            </p:cNvSpPr>
            <p:nvPr/>
          </p:nvSpPr>
          <p:spPr bwMode="auto">
            <a:xfrm>
              <a:off x="2403" y="912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20"/>
            <p:cNvSpPr>
              <a:spLocks/>
            </p:cNvSpPr>
            <p:nvPr/>
          </p:nvSpPr>
          <p:spPr bwMode="auto">
            <a:xfrm>
              <a:off x="1492" y="1546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21"/>
            <p:cNvSpPr>
              <a:spLocks/>
            </p:cNvSpPr>
            <p:nvPr/>
          </p:nvSpPr>
          <p:spPr bwMode="auto">
            <a:xfrm>
              <a:off x="1036" y="2827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22"/>
            <p:cNvSpPr>
              <a:spLocks/>
            </p:cNvSpPr>
            <p:nvPr/>
          </p:nvSpPr>
          <p:spPr bwMode="auto">
            <a:xfrm>
              <a:off x="1036" y="2827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23"/>
            <p:cNvSpPr>
              <a:spLocks/>
            </p:cNvSpPr>
            <p:nvPr/>
          </p:nvSpPr>
          <p:spPr bwMode="auto">
            <a:xfrm>
              <a:off x="1036" y="2827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24"/>
            <p:cNvSpPr>
              <a:spLocks/>
            </p:cNvSpPr>
            <p:nvPr/>
          </p:nvSpPr>
          <p:spPr bwMode="auto">
            <a:xfrm>
              <a:off x="2175" y="1294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225"/>
            <p:cNvSpPr>
              <a:spLocks/>
            </p:cNvSpPr>
            <p:nvPr/>
          </p:nvSpPr>
          <p:spPr bwMode="auto">
            <a:xfrm>
              <a:off x="1947" y="1351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6" y="0"/>
                    <a:pt x="36" y="0"/>
                  </a:cubicBezTo>
                  <a:cubicBezTo>
                    <a:pt x="56" y="0"/>
                    <a:pt x="72" y="17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6"/>
            <p:cNvSpPr>
              <a:spLocks/>
            </p:cNvSpPr>
            <p:nvPr/>
          </p:nvSpPr>
          <p:spPr bwMode="auto">
            <a:xfrm>
              <a:off x="2175" y="1294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7"/>
            <p:cNvSpPr>
              <a:spLocks/>
            </p:cNvSpPr>
            <p:nvPr/>
          </p:nvSpPr>
          <p:spPr bwMode="auto">
            <a:xfrm>
              <a:off x="2175" y="1294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28"/>
            <p:cNvSpPr>
              <a:spLocks/>
            </p:cNvSpPr>
            <p:nvPr/>
          </p:nvSpPr>
          <p:spPr bwMode="auto">
            <a:xfrm>
              <a:off x="1492" y="1893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29"/>
            <p:cNvSpPr>
              <a:spLocks/>
            </p:cNvSpPr>
            <p:nvPr/>
          </p:nvSpPr>
          <p:spPr bwMode="auto">
            <a:xfrm>
              <a:off x="1492" y="1867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6" y="0"/>
                    <a:pt x="36" y="0"/>
                  </a:cubicBezTo>
                  <a:cubicBezTo>
                    <a:pt x="56" y="0"/>
                    <a:pt x="72" y="17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30"/>
            <p:cNvSpPr>
              <a:spLocks/>
            </p:cNvSpPr>
            <p:nvPr/>
          </p:nvSpPr>
          <p:spPr bwMode="auto">
            <a:xfrm>
              <a:off x="1492" y="1893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31"/>
            <p:cNvSpPr>
              <a:spLocks/>
            </p:cNvSpPr>
            <p:nvPr/>
          </p:nvSpPr>
          <p:spPr bwMode="auto">
            <a:xfrm>
              <a:off x="1492" y="1893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32"/>
            <p:cNvSpPr>
              <a:spLocks/>
            </p:cNvSpPr>
            <p:nvPr/>
          </p:nvSpPr>
          <p:spPr bwMode="auto">
            <a:xfrm>
              <a:off x="2858" y="793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7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233"/>
            <p:cNvSpPr>
              <a:spLocks/>
            </p:cNvSpPr>
            <p:nvPr/>
          </p:nvSpPr>
          <p:spPr bwMode="auto">
            <a:xfrm>
              <a:off x="2858" y="785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7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234"/>
            <p:cNvSpPr>
              <a:spLocks/>
            </p:cNvSpPr>
            <p:nvPr/>
          </p:nvSpPr>
          <p:spPr bwMode="auto">
            <a:xfrm>
              <a:off x="2858" y="785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7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235"/>
            <p:cNvSpPr>
              <a:spLocks/>
            </p:cNvSpPr>
            <p:nvPr/>
          </p:nvSpPr>
          <p:spPr bwMode="auto">
            <a:xfrm>
              <a:off x="2858" y="804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7" y="0"/>
                    <a:pt x="36" y="0"/>
                  </a:cubicBezTo>
                  <a:cubicBezTo>
                    <a:pt x="56" y="0"/>
                    <a:pt x="72" y="17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7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36"/>
            <p:cNvSpPr>
              <a:spLocks/>
            </p:cNvSpPr>
            <p:nvPr/>
          </p:nvSpPr>
          <p:spPr bwMode="auto">
            <a:xfrm>
              <a:off x="1036" y="2827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237"/>
            <p:cNvSpPr>
              <a:spLocks/>
            </p:cNvSpPr>
            <p:nvPr/>
          </p:nvSpPr>
          <p:spPr bwMode="auto">
            <a:xfrm>
              <a:off x="1036" y="2827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238"/>
            <p:cNvSpPr>
              <a:spLocks/>
            </p:cNvSpPr>
            <p:nvPr/>
          </p:nvSpPr>
          <p:spPr bwMode="auto">
            <a:xfrm>
              <a:off x="1036" y="2827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239"/>
            <p:cNvSpPr>
              <a:spLocks/>
            </p:cNvSpPr>
            <p:nvPr/>
          </p:nvSpPr>
          <p:spPr bwMode="auto">
            <a:xfrm>
              <a:off x="1036" y="2827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240"/>
            <p:cNvSpPr>
              <a:spLocks/>
            </p:cNvSpPr>
            <p:nvPr/>
          </p:nvSpPr>
          <p:spPr bwMode="auto">
            <a:xfrm>
              <a:off x="1719" y="988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6" y="0"/>
                    <a:pt x="36" y="0"/>
                  </a:cubicBezTo>
                  <a:cubicBezTo>
                    <a:pt x="56" y="0"/>
                    <a:pt x="72" y="17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241"/>
            <p:cNvSpPr>
              <a:spLocks/>
            </p:cNvSpPr>
            <p:nvPr/>
          </p:nvSpPr>
          <p:spPr bwMode="auto">
            <a:xfrm>
              <a:off x="1719" y="1003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242"/>
            <p:cNvSpPr>
              <a:spLocks/>
            </p:cNvSpPr>
            <p:nvPr/>
          </p:nvSpPr>
          <p:spPr bwMode="auto">
            <a:xfrm>
              <a:off x="1492" y="1893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243"/>
            <p:cNvSpPr>
              <a:spLocks/>
            </p:cNvSpPr>
            <p:nvPr/>
          </p:nvSpPr>
          <p:spPr bwMode="auto">
            <a:xfrm>
              <a:off x="1492" y="1893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44"/>
            <p:cNvSpPr>
              <a:spLocks/>
            </p:cNvSpPr>
            <p:nvPr/>
          </p:nvSpPr>
          <p:spPr bwMode="auto">
            <a:xfrm>
              <a:off x="2858" y="550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7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45"/>
            <p:cNvSpPr>
              <a:spLocks/>
            </p:cNvSpPr>
            <p:nvPr/>
          </p:nvSpPr>
          <p:spPr bwMode="auto">
            <a:xfrm>
              <a:off x="2858" y="549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7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246"/>
            <p:cNvSpPr>
              <a:spLocks/>
            </p:cNvSpPr>
            <p:nvPr/>
          </p:nvSpPr>
          <p:spPr bwMode="auto">
            <a:xfrm>
              <a:off x="2858" y="549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7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247"/>
            <p:cNvSpPr>
              <a:spLocks/>
            </p:cNvSpPr>
            <p:nvPr/>
          </p:nvSpPr>
          <p:spPr bwMode="auto">
            <a:xfrm>
              <a:off x="2858" y="550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7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248"/>
            <p:cNvSpPr>
              <a:spLocks/>
            </p:cNvSpPr>
            <p:nvPr/>
          </p:nvSpPr>
          <p:spPr bwMode="auto">
            <a:xfrm>
              <a:off x="3541" y="540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249"/>
            <p:cNvSpPr>
              <a:spLocks/>
            </p:cNvSpPr>
            <p:nvPr/>
          </p:nvSpPr>
          <p:spPr bwMode="auto">
            <a:xfrm>
              <a:off x="3541" y="540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250"/>
            <p:cNvSpPr>
              <a:spLocks/>
            </p:cNvSpPr>
            <p:nvPr/>
          </p:nvSpPr>
          <p:spPr bwMode="auto">
            <a:xfrm>
              <a:off x="3541" y="540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6" y="0"/>
                    <a:pt x="36" y="0"/>
                  </a:cubicBezTo>
                  <a:cubicBezTo>
                    <a:pt x="56" y="0"/>
                    <a:pt x="72" y="17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251"/>
            <p:cNvSpPr>
              <a:spLocks/>
            </p:cNvSpPr>
            <p:nvPr/>
          </p:nvSpPr>
          <p:spPr bwMode="auto">
            <a:xfrm>
              <a:off x="3541" y="540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252"/>
            <p:cNvSpPr>
              <a:spLocks/>
            </p:cNvSpPr>
            <p:nvPr/>
          </p:nvSpPr>
          <p:spPr bwMode="auto">
            <a:xfrm>
              <a:off x="2858" y="550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7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253"/>
            <p:cNvSpPr>
              <a:spLocks/>
            </p:cNvSpPr>
            <p:nvPr/>
          </p:nvSpPr>
          <p:spPr bwMode="auto">
            <a:xfrm>
              <a:off x="2858" y="551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7" y="0"/>
                    <a:pt x="36" y="0"/>
                  </a:cubicBezTo>
                  <a:cubicBezTo>
                    <a:pt x="56" y="0"/>
                    <a:pt x="72" y="17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7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254"/>
            <p:cNvSpPr>
              <a:spLocks/>
            </p:cNvSpPr>
            <p:nvPr/>
          </p:nvSpPr>
          <p:spPr bwMode="auto">
            <a:xfrm>
              <a:off x="2858" y="550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5"/>
                    <a:pt x="56" y="72"/>
                    <a:pt x="36" y="72"/>
                  </a:cubicBezTo>
                  <a:cubicBezTo>
                    <a:pt x="17" y="72"/>
                    <a:pt x="0" y="55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255"/>
            <p:cNvSpPr>
              <a:spLocks/>
            </p:cNvSpPr>
            <p:nvPr/>
          </p:nvSpPr>
          <p:spPr bwMode="auto">
            <a:xfrm>
              <a:off x="2858" y="550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7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256"/>
            <p:cNvSpPr>
              <a:spLocks/>
            </p:cNvSpPr>
            <p:nvPr/>
          </p:nvSpPr>
          <p:spPr bwMode="auto">
            <a:xfrm>
              <a:off x="1036" y="3440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5"/>
                    <a:pt x="56" y="72"/>
                    <a:pt x="36" y="72"/>
                  </a:cubicBezTo>
                  <a:cubicBezTo>
                    <a:pt x="16" y="72"/>
                    <a:pt x="0" y="55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257"/>
            <p:cNvSpPr>
              <a:spLocks/>
            </p:cNvSpPr>
            <p:nvPr/>
          </p:nvSpPr>
          <p:spPr bwMode="auto">
            <a:xfrm>
              <a:off x="1036" y="1596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6" y="0"/>
                    <a:pt x="36" y="0"/>
                  </a:cubicBezTo>
                  <a:cubicBezTo>
                    <a:pt x="56" y="0"/>
                    <a:pt x="72" y="17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258"/>
            <p:cNvSpPr>
              <a:spLocks/>
            </p:cNvSpPr>
            <p:nvPr/>
          </p:nvSpPr>
          <p:spPr bwMode="auto">
            <a:xfrm>
              <a:off x="2175" y="614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259"/>
            <p:cNvSpPr>
              <a:spLocks/>
            </p:cNvSpPr>
            <p:nvPr/>
          </p:nvSpPr>
          <p:spPr bwMode="auto">
            <a:xfrm>
              <a:off x="2175" y="617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260"/>
            <p:cNvSpPr>
              <a:spLocks/>
            </p:cNvSpPr>
            <p:nvPr/>
          </p:nvSpPr>
          <p:spPr bwMode="auto">
            <a:xfrm>
              <a:off x="2175" y="614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6" y="0"/>
                    <a:pt x="36" y="0"/>
                  </a:cubicBezTo>
                  <a:cubicBezTo>
                    <a:pt x="55" y="0"/>
                    <a:pt x="72" y="17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261"/>
            <p:cNvSpPr>
              <a:spLocks/>
            </p:cNvSpPr>
            <p:nvPr/>
          </p:nvSpPr>
          <p:spPr bwMode="auto">
            <a:xfrm>
              <a:off x="2175" y="614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6" y="0"/>
                    <a:pt x="36" y="0"/>
                  </a:cubicBezTo>
                  <a:cubicBezTo>
                    <a:pt x="55" y="0"/>
                    <a:pt x="72" y="17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262"/>
            <p:cNvSpPr>
              <a:spLocks/>
            </p:cNvSpPr>
            <p:nvPr/>
          </p:nvSpPr>
          <p:spPr bwMode="auto">
            <a:xfrm>
              <a:off x="3313" y="543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7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263"/>
            <p:cNvSpPr>
              <a:spLocks/>
            </p:cNvSpPr>
            <p:nvPr/>
          </p:nvSpPr>
          <p:spPr bwMode="auto">
            <a:xfrm>
              <a:off x="3313" y="543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7" y="0"/>
                    <a:pt x="36" y="0"/>
                  </a:cubicBezTo>
                  <a:cubicBezTo>
                    <a:pt x="56" y="0"/>
                    <a:pt x="72" y="17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7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264"/>
            <p:cNvSpPr>
              <a:spLocks/>
            </p:cNvSpPr>
            <p:nvPr/>
          </p:nvSpPr>
          <p:spPr bwMode="auto">
            <a:xfrm>
              <a:off x="3313" y="543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7" y="0"/>
                    <a:pt x="36" y="0"/>
                  </a:cubicBezTo>
                  <a:cubicBezTo>
                    <a:pt x="56" y="0"/>
                    <a:pt x="72" y="17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7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265"/>
            <p:cNvSpPr>
              <a:spLocks/>
            </p:cNvSpPr>
            <p:nvPr/>
          </p:nvSpPr>
          <p:spPr bwMode="auto">
            <a:xfrm>
              <a:off x="1492" y="1478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5"/>
                    <a:pt x="56" y="72"/>
                    <a:pt x="36" y="72"/>
                  </a:cubicBezTo>
                  <a:cubicBezTo>
                    <a:pt x="16" y="72"/>
                    <a:pt x="0" y="55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266"/>
            <p:cNvSpPr>
              <a:spLocks/>
            </p:cNvSpPr>
            <p:nvPr/>
          </p:nvSpPr>
          <p:spPr bwMode="auto">
            <a:xfrm>
              <a:off x="1492" y="1446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267"/>
            <p:cNvSpPr>
              <a:spLocks/>
            </p:cNvSpPr>
            <p:nvPr/>
          </p:nvSpPr>
          <p:spPr bwMode="auto">
            <a:xfrm>
              <a:off x="1492" y="1449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6" y="0"/>
                    <a:pt x="36" y="0"/>
                  </a:cubicBezTo>
                  <a:cubicBezTo>
                    <a:pt x="56" y="0"/>
                    <a:pt x="72" y="17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268"/>
            <p:cNvSpPr>
              <a:spLocks/>
            </p:cNvSpPr>
            <p:nvPr/>
          </p:nvSpPr>
          <p:spPr bwMode="auto">
            <a:xfrm>
              <a:off x="1492" y="1478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5"/>
                    <a:pt x="56" y="72"/>
                    <a:pt x="36" y="72"/>
                  </a:cubicBezTo>
                  <a:cubicBezTo>
                    <a:pt x="16" y="72"/>
                    <a:pt x="0" y="55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269"/>
            <p:cNvSpPr>
              <a:spLocks/>
            </p:cNvSpPr>
            <p:nvPr/>
          </p:nvSpPr>
          <p:spPr bwMode="auto">
            <a:xfrm>
              <a:off x="1492" y="1017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6" y="0"/>
                    <a:pt x="36" y="0"/>
                  </a:cubicBezTo>
                  <a:cubicBezTo>
                    <a:pt x="56" y="0"/>
                    <a:pt x="72" y="17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270"/>
            <p:cNvSpPr>
              <a:spLocks/>
            </p:cNvSpPr>
            <p:nvPr/>
          </p:nvSpPr>
          <p:spPr bwMode="auto">
            <a:xfrm>
              <a:off x="1492" y="1017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6" y="0"/>
                    <a:pt x="36" y="0"/>
                  </a:cubicBezTo>
                  <a:cubicBezTo>
                    <a:pt x="56" y="0"/>
                    <a:pt x="72" y="17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271"/>
            <p:cNvSpPr>
              <a:spLocks/>
            </p:cNvSpPr>
            <p:nvPr/>
          </p:nvSpPr>
          <p:spPr bwMode="auto">
            <a:xfrm>
              <a:off x="1492" y="1017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6" y="0"/>
                    <a:pt x="36" y="0"/>
                  </a:cubicBezTo>
                  <a:cubicBezTo>
                    <a:pt x="56" y="0"/>
                    <a:pt x="72" y="17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272"/>
            <p:cNvSpPr>
              <a:spLocks/>
            </p:cNvSpPr>
            <p:nvPr/>
          </p:nvSpPr>
          <p:spPr bwMode="auto">
            <a:xfrm>
              <a:off x="1264" y="1504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5"/>
                    <a:pt x="56" y="72"/>
                    <a:pt x="36" y="72"/>
                  </a:cubicBezTo>
                  <a:cubicBezTo>
                    <a:pt x="16" y="72"/>
                    <a:pt x="0" y="55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273"/>
            <p:cNvSpPr>
              <a:spLocks/>
            </p:cNvSpPr>
            <p:nvPr/>
          </p:nvSpPr>
          <p:spPr bwMode="auto">
            <a:xfrm>
              <a:off x="2175" y="612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274"/>
            <p:cNvSpPr>
              <a:spLocks/>
            </p:cNvSpPr>
            <p:nvPr/>
          </p:nvSpPr>
          <p:spPr bwMode="auto">
            <a:xfrm>
              <a:off x="2175" y="612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275"/>
            <p:cNvSpPr>
              <a:spLocks/>
            </p:cNvSpPr>
            <p:nvPr/>
          </p:nvSpPr>
          <p:spPr bwMode="auto">
            <a:xfrm>
              <a:off x="2175" y="614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6" y="0"/>
                    <a:pt x="36" y="0"/>
                  </a:cubicBezTo>
                  <a:cubicBezTo>
                    <a:pt x="55" y="0"/>
                    <a:pt x="72" y="17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276"/>
            <p:cNvSpPr>
              <a:spLocks/>
            </p:cNvSpPr>
            <p:nvPr/>
          </p:nvSpPr>
          <p:spPr bwMode="auto">
            <a:xfrm>
              <a:off x="2858" y="550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5"/>
                    <a:pt x="56" y="72"/>
                    <a:pt x="36" y="72"/>
                  </a:cubicBezTo>
                  <a:cubicBezTo>
                    <a:pt x="17" y="72"/>
                    <a:pt x="0" y="55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277"/>
            <p:cNvSpPr>
              <a:spLocks/>
            </p:cNvSpPr>
            <p:nvPr/>
          </p:nvSpPr>
          <p:spPr bwMode="auto">
            <a:xfrm>
              <a:off x="2858" y="551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7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278"/>
            <p:cNvSpPr>
              <a:spLocks/>
            </p:cNvSpPr>
            <p:nvPr/>
          </p:nvSpPr>
          <p:spPr bwMode="auto">
            <a:xfrm>
              <a:off x="2858" y="551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7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279"/>
            <p:cNvSpPr>
              <a:spLocks/>
            </p:cNvSpPr>
            <p:nvPr/>
          </p:nvSpPr>
          <p:spPr bwMode="auto">
            <a:xfrm>
              <a:off x="2858" y="551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5"/>
                    <a:pt x="56" y="72"/>
                    <a:pt x="36" y="72"/>
                  </a:cubicBezTo>
                  <a:cubicBezTo>
                    <a:pt x="17" y="72"/>
                    <a:pt x="0" y="55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280"/>
            <p:cNvSpPr>
              <a:spLocks/>
            </p:cNvSpPr>
            <p:nvPr/>
          </p:nvSpPr>
          <p:spPr bwMode="auto">
            <a:xfrm>
              <a:off x="2175" y="780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281"/>
            <p:cNvSpPr>
              <a:spLocks/>
            </p:cNvSpPr>
            <p:nvPr/>
          </p:nvSpPr>
          <p:spPr bwMode="auto">
            <a:xfrm>
              <a:off x="2175" y="777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5"/>
                    <a:pt x="55" y="72"/>
                    <a:pt x="36" y="72"/>
                  </a:cubicBezTo>
                  <a:cubicBezTo>
                    <a:pt x="16" y="72"/>
                    <a:pt x="0" y="55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282"/>
            <p:cNvSpPr>
              <a:spLocks/>
            </p:cNvSpPr>
            <p:nvPr/>
          </p:nvSpPr>
          <p:spPr bwMode="auto">
            <a:xfrm>
              <a:off x="2175" y="777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5"/>
                    <a:pt x="55" y="72"/>
                    <a:pt x="36" y="72"/>
                  </a:cubicBezTo>
                  <a:cubicBezTo>
                    <a:pt x="16" y="72"/>
                    <a:pt x="0" y="55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283"/>
            <p:cNvSpPr>
              <a:spLocks/>
            </p:cNvSpPr>
            <p:nvPr/>
          </p:nvSpPr>
          <p:spPr bwMode="auto">
            <a:xfrm>
              <a:off x="2175" y="777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5"/>
                    <a:pt x="55" y="72"/>
                    <a:pt x="36" y="72"/>
                  </a:cubicBezTo>
                  <a:cubicBezTo>
                    <a:pt x="16" y="72"/>
                    <a:pt x="0" y="55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284"/>
            <p:cNvSpPr>
              <a:spLocks/>
            </p:cNvSpPr>
            <p:nvPr/>
          </p:nvSpPr>
          <p:spPr bwMode="auto">
            <a:xfrm>
              <a:off x="1947" y="962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285"/>
            <p:cNvSpPr>
              <a:spLocks/>
            </p:cNvSpPr>
            <p:nvPr/>
          </p:nvSpPr>
          <p:spPr bwMode="auto">
            <a:xfrm>
              <a:off x="1947" y="962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6" y="0"/>
                    <a:pt x="36" y="0"/>
                  </a:cubicBezTo>
                  <a:cubicBezTo>
                    <a:pt x="56" y="0"/>
                    <a:pt x="72" y="17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286"/>
            <p:cNvSpPr>
              <a:spLocks/>
            </p:cNvSpPr>
            <p:nvPr/>
          </p:nvSpPr>
          <p:spPr bwMode="auto">
            <a:xfrm>
              <a:off x="1947" y="962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6" y="0"/>
                    <a:pt x="36" y="0"/>
                  </a:cubicBezTo>
                  <a:cubicBezTo>
                    <a:pt x="56" y="0"/>
                    <a:pt x="72" y="17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287"/>
            <p:cNvSpPr>
              <a:spLocks/>
            </p:cNvSpPr>
            <p:nvPr/>
          </p:nvSpPr>
          <p:spPr bwMode="auto">
            <a:xfrm>
              <a:off x="1947" y="962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6" y="0"/>
                    <a:pt x="36" y="0"/>
                  </a:cubicBezTo>
                  <a:cubicBezTo>
                    <a:pt x="56" y="0"/>
                    <a:pt x="72" y="17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288"/>
            <p:cNvSpPr>
              <a:spLocks/>
            </p:cNvSpPr>
            <p:nvPr/>
          </p:nvSpPr>
          <p:spPr bwMode="auto">
            <a:xfrm>
              <a:off x="2631" y="724"/>
              <a:ext cx="40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6" y="0"/>
                    <a:pt x="36" y="0"/>
                  </a:cubicBezTo>
                  <a:cubicBezTo>
                    <a:pt x="55" y="0"/>
                    <a:pt x="72" y="17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289"/>
            <p:cNvSpPr>
              <a:spLocks/>
            </p:cNvSpPr>
            <p:nvPr/>
          </p:nvSpPr>
          <p:spPr bwMode="auto">
            <a:xfrm>
              <a:off x="2631" y="717"/>
              <a:ext cx="40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290"/>
            <p:cNvSpPr>
              <a:spLocks/>
            </p:cNvSpPr>
            <p:nvPr/>
          </p:nvSpPr>
          <p:spPr bwMode="auto">
            <a:xfrm>
              <a:off x="2631" y="730"/>
              <a:ext cx="40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291"/>
            <p:cNvSpPr>
              <a:spLocks/>
            </p:cNvSpPr>
            <p:nvPr/>
          </p:nvSpPr>
          <p:spPr bwMode="auto">
            <a:xfrm>
              <a:off x="2631" y="724"/>
              <a:ext cx="40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7"/>
                    <a:pt x="16" y="0"/>
                    <a:pt x="36" y="0"/>
                  </a:cubicBezTo>
                  <a:cubicBezTo>
                    <a:pt x="55" y="0"/>
                    <a:pt x="72" y="17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292"/>
            <p:cNvSpPr>
              <a:spLocks/>
            </p:cNvSpPr>
            <p:nvPr/>
          </p:nvSpPr>
          <p:spPr bwMode="auto">
            <a:xfrm>
              <a:off x="1492" y="1642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293"/>
            <p:cNvSpPr>
              <a:spLocks/>
            </p:cNvSpPr>
            <p:nvPr/>
          </p:nvSpPr>
          <p:spPr bwMode="auto">
            <a:xfrm>
              <a:off x="2175" y="890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294"/>
            <p:cNvSpPr>
              <a:spLocks/>
            </p:cNvSpPr>
            <p:nvPr/>
          </p:nvSpPr>
          <p:spPr bwMode="auto">
            <a:xfrm>
              <a:off x="2175" y="875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295"/>
            <p:cNvSpPr>
              <a:spLocks/>
            </p:cNvSpPr>
            <p:nvPr/>
          </p:nvSpPr>
          <p:spPr bwMode="auto">
            <a:xfrm>
              <a:off x="2175" y="862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296"/>
            <p:cNvSpPr>
              <a:spLocks/>
            </p:cNvSpPr>
            <p:nvPr/>
          </p:nvSpPr>
          <p:spPr bwMode="auto">
            <a:xfrm>
              <a:off x="2631" y="727"/>
              <a:ext cx="40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297"/>
            <p:cNvSpPr>
              <a:spLocks/>
            </p:cNvSpPr>
            <p:nvPr/>
          </p:nvSpPr>
          <p:spPr bwMode="auto">
            <a:xfrm>
              <a:off x="2631" y="717"/>
              <a:ext cx="40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298"/>
            <p:cNvSpPr>
              <a:spLocks/>
            </p:cNvSpPr>
            <p:nvPr/>
          </p:nvSpPr>
          <p:spPr bwMode="auto">
            <a:xfrm>
              <a:off x="2631" y="717"/>
              <a:ext cx="40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299"/>
            <p:cNvSpPr>
              <a:spLocks/>
            </p:cNvSpPr>
            <p:nvPr/>
          </p:nvSpPr>
          <p:spPr bwMode="auto">
            <a:xfrm>
              <a:off x="2631" y="717"/>
              <a:ext cx="40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2" y="16"/>
                    <a:pt x="72" y="36"/>
                  </a:cubicBezTo>
                  <a:cubicBezTo>
                    <a:pt x="72" y="56"/>
                    <a:pt x="55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300"/>
            <p:cNvSpPr>
              <a:spLocks/>
            </p:cNvSpPr>
            <p:nvPr/>
          </p:nvSpPr>
          <p:spPr bwMode="auto">
            <a:xfrm>
              <a:off x="1947" y="688"/>
              <a:ext cx="41" cy="41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301"/>
            <p:cNvSpPr>
              <a:spLocks/>
            </p:cNvSpPr>
            <p:nvPr/>
          </p:nvSpPr>
          <p:spPr bwMode="auto">
            <a:xfrm>
              <a:off x="3541" y="540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6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302"/>
            <p:cNvSpPr>
              <a:spLocks/>
            </p:cNvSpPr>
            <p:nvPr/>
          </p:nvSpPr>
          <p:spPr bwMode="auto">
            <a:xfrm>
              <a:off x="3313" y="540"/>
              <a:ext cx="41" cy="40"/>
            </a:xfrm>
            <a:custGeom>
              <a:avLst/>
              <a:gdLst>
                <a:gd name="T0" fmla="*/ 0 w 72"/>
                <a:gd name="T1" fmla="*/ 36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0 w 72"/>
                <a:gd name="T11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2">
                  <a:moveTo>
                    <a:pt x="0" y="36"/>
                  </a:moveTo>
                  <a:lnTo>
                    <a:pt x="0" y="36"/>
                  </a:ln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ubicBezTo>
                    <a:pt x="17" y="72"/>
                    <a:pt x="0" y="56"/>
                    <a:pt x="0" y="36"/>
                  </a:cubicBez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303"/>
            <p:cNvSpPr>
              <a:spLocks/>
            </p:cNvSpPr>
            <p:nvPr/>
          </p:nvSpPr>
          <p:spPr bwMode="auto">
            <a:xfrm>
              <a:off x="1968" y="3765"/>
              <a:ext cx="2277" cy="0"/>
            </a:xfrm>
            <a:custGeom>
              <a:avLst/>
              <a:gdLst>
                <a:gd name="T0" fmla="*/ 0 w 4019"/>
                <a:gd name="T1" fmla="*/ 0 w 4019"/>
                <a:gd name="T2" fmla="*/ 4019 w 401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4019">
                  <a:moveTo>
                    <a:pt x="0" y="0"/>
                  </a:moveTo>
                  <a:lnTo>
                    <a:pt x="0" y="0"/>
                  </a:lnTo>
                  <a:lnTo>
                    <a:pt x="4019" y="0"/>
                  </a:lnTo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304"/>
            <p:cNvSpPr>
              <a:spLocks/>
            </p:cNvSpPr>
            <p:nvPr/>
          </p:nvSpPr>
          <p:spPr bwMode="auto">
            <a:xfrm>
              <a:off x="1968" y="3765"/>
              <a:ext cx="0" cy="55"/>
            </a:xfrm>
            <a:custGeom>
              <a:avLst/>
              <a:gdLst>
                <a:gd name="T0" fmla="*/ 0 h 96"/>
                <a:gd name="T1" fmla="*/ 0 h 96"/>
                <a:gd name="T2" fmla="*/ 96 h 9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96">
                  <a:moveTo>
                    <a:pt x="0" y="0"/>
                  </a:moveTo>
                  <a:lnTo>
                    <a:pt x="0" y="0"/>
                  </a:lnTo>
                  <a:lnTo>
                    <a:pt x="0" y="96"/>
                  </a:lnTo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305"/>
            <p:cNvSpPr>
              <a:spLocks/>
            </p:cNvSpPr>
            <p:nvPr/>
          </p:nvSpPr>
          <p:spPr bwMode="auto">
            <a:xfrm>
              <a:off x="3106" y="3765"/>
              <a:ext cx="0" cy="55"/>
            </a:xfrm>
            <a:custGeom>
              <a:avLst/>
              <a:gdLst>
                <a:gd name="T0" fmla="*/ 0 h 96"/>
                <a:gd name="T1" fmla="*/ 0 h 96"/>
                <a:gd name="T2" fmla="*/ 96 h 9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96">
                  <a:moveTo>
                    <a:pt x="0" y="0"/>
                  </a:moveTo>
                  <a:lnTo>
                    <a:pt x="0" y="0"/>
                  </a:lnTo>
                  <a:lnTo>
                    <a:pt x="0" y="96"/>
                  </a:lnTo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306"/>
            <p:cNvSpPr>
              <a:spLocks/>
            </p:cNvSpPr>
            <p:nvPr/>
          </p:nvSpPr>
          <p:spPr bwMode="auto">
            <a:xfrm>
              <a:off x="4245" y="3765"/>
              <a:ext cx="0" cy="55"/>
            </a:xfrm>
            <a:custGeom>
              <a:avLst/>
              <a:gdLst>
                <a:gd name="T0" fmla="*/ 0 h 96"/>
                <a:gd name="T1" fmla="*/ 0 h 96"/>
                <a:gd name="T2" fmla="*/ 96 h 9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96">
                  <a:moveTo>
                    <a:pt x="0" y="0"/>
                  </a:moveTo>
                  <a:lnTo>
                    <a:pt x="0" y="0"/>
                  </a:lnTo>
                  <a:lnTo>
                    <a:pt x="0" y="96"/>
                  </a:lnTo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Rectangle 307"/>
            <p:cNvSpPr>
              <a:spLocks noChangeArrowheads="1"/>
            </p:cNvSpPr>
            <p:nvPr/>
          </p:nvSpPr>
          <p:spPr bwMode="auto">
            <a:xfrm>
              <a:off x="1934" y="3852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5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8" name="Rectangle 308"/>
            <p:cNvSpPr>
              <a:spLocks noChangeArrowheads="1"/>
            </p:cNvSpPr>
            <p:nvPr/>
          </p:nvSpPr>
          <p:spPr bwMode="auto">
            <a:xfrm>
              <a:off x="3039" y="3852"/>
              <a:ext cx="199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10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9" name="Rectangle 309"/>
            <p:cNvSpPr>
              <a:spLocks noChangeArrowheads="1"/>
            </p:cNvSpPr>
            <p:nvPr/>
          </p:nvSpPr>
          <p:spPr bwMode="auto">
            <a:xfrm>
              <a:off x="4178" y="3852"/>
              <a:ext cx="199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15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0" name="Freeform 310"/>
            <p:cNvSpPr>
              <a:spLocks/>
            </p:cNvSpPr>
            <p:nvPr/>
          </p:nvSpPr>
          <p:spPr bwMode="auto">
            <a:xfrm>
              <a:off x="902" y="558"/>
              <a:ext cx="0" cy="3084"/>
            </a:xfrm>
            <a:custGeom>
              <a:avLst/>
              <a:gdLst>
                <a:gd name="T0" fmla="*/ 5447 h 5447"/>
                <a:gd name="T1" fmla="*/ 5447 h 5447"/>
                <a:gd name="T2" fmla="*/ 0 h 544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5447">
                  <a:moveTo>
                    <a:pt x="0" y="5447"/>
                  </a:moveTo>
                  <a:lnTo>
                    <a:pt x="0" y="5447"/>
                  </a:lnTo>
                  <a:lnTo>
                    <a:pt x="0" y="0"/>
                  </a:lnTo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311"/>
            <p:cNvSpPr>
              <a:spLocks/>
            </p:cNvSpPr>
            <p:nvPr/>
          </p:nvSpPr>
          <p:spPr bwMode="auto">
            <a:xfrm>
              <a:off x="848" y="3642"/>
              <a:ext cx="54" cy="0"/>
            </a:xfrm>
            <a:custGeom>
              <a:avLst/>
              <a:gdLst>
                <a:gd name="T0" fmla="*/ 96 w 96"/>
                <a:gd name="T1" fmla="*/ 96 w 96"/>
                <a:gd name="T2" fmla="*/ 0 w 9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96">
                  <a:moveTo>
                    <a:pt x="96" y="0"/>
                  </a:moveTo>
                  <a:lnTo>
                    <a:pt x="96" y="0"/>
                  </a:lnTo>
                  <a:lnTo>
                    <a:pt x="0" y="0"/>
                  </a:lnTo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312"/>
            <p:cNvSpPr>
              <a:spLocks/>
            </p:cNvSpPr>
            <p:nvPr/>
          </p:nvSpPr>
          <p:spPr bwMode="auto">
            <a:xfrm>
              <a:off x="848" y="3025"/>
              <a:ext cx="54" cy="0"/>
            </a:xfrm>
            <a:custGeom>
              <a:avLst/>
              <a:gdLst>
                <a:gd name="T0" fmla="*/ 96 w 96"/>
                <a:gd name="T1" fmla="*/ 96 w 96"/>
                <a:gd name="T2" fmla="*/ 0 w 9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96">
                  <a:moveTo>
                    <a:pt x="96" y="0"/>
                  </a:moveTo>
                  <a:lnTo>
                    <a:pt x="96" y="0"/>
                  </a:lnTo>
                  <a:lnTo>
                    <a:pt x="0" y="0"/>
                  </a:lnTo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313"/>
            <p:cNvSpPr>
              <a:spLocks/>
            </p:cNvSpPr>
            <p:nvPr/>
          </p:nvSpPr>
          <p:spPr bwMode="auto">
            <a:xfrm>
              <a:off x="848" y="2408"/>
              <a:ext cx="54" cy="0"/>
            </a:xfrm>
            <a:custGeom>
              <a:avLst/>
              <a:gdLst>
                <a:gd name="T0" fmla="*/ 96 w 96"/>
                <a:gd name="T1" fmla="*/ 96 w 96"/>
                <a:gd name="T2" fmla="*/ 0 w 9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96">
                  <a:moveTo>
                    <a:pt x="96" y="0"/>
                  </a:moveTo>
                  <a:lnTo>
                    <a:pt x="96" y="0"/>
                  </a:lnTo>
                  <a:lnTo>
                    <a:pt x="0" y="0"/>
                  </a:lnTo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314"/>
            <p:cNvSpPr>
              <a:spLocks/>
            </p:cNvSpPr>
            <p:nvPr/>
          </p:nvSpPr>
          <p:spPr bwMode="auto">
            <a:xfrm>
              <a:off x="848" y="1792"/>
              <a:ext cx="54" cy="0"/>
            </a:xfrm>
            <a:custGeom>
              <a:avLst/>
              <a:gdLst>
                <a:gd name="T0" fmla="*/ 96 w 96"/>
                <a:gd name="T1" fmla="*/ 96 w 96"/>
                <a:gd name="T2" fmla="*/ 0 w 9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96">
                  <a:moveTo>
                    <a:pt x="96" y="0"/>
                  </a:moveTo>
                  <a:lnTo>
                    <a:pt x="96" y="0"/>
                  </a:lnTo>
                  <a:lnTo>
                    <a:pt x="0" y="0"/>
                  </a:lnTo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315"/>
            <p:cNvSpPr>
              <a:spLocks/>
            </p:cNvSpPr>
            <p:nvPr/>
          </p:nvSpPr>
          <p:spPr bwMode="auto">
            <a:xfrm>
              <a:off x="848" y="1175"/>
              <a:ext cx="54" cy="0"/>
            </a:xfrm>
            <a:custGeom>
              <a:avLst/>
              <a:gdLst>
                <a:gd name="T0" fmla="*/ 96 w 96"/>
                <a:gd name="T1" fmla="*/ 96 w 96"/>
                <a:gd name="T2" fmla="*/ 0 w 9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96">
                  <a:moveTo>
                    <a:pt x="96" y="0"/>
                  </a:moveTo>
                  <a:lnTo>
                    <a:pt x="96" y="0"/>
                  </a:lnTo>
                  <a:lnTo>
                    <a:pt x="0" y="0"/>
                  </a:lnTo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316"/>
            <p:cNvSpPr>
              <a:spLocks/>
            </p:cNvSpPr>
            <p:nvPr/>
          </p:nvSpPr>
          <p:spPr bwMode="auto">
            <a:xfrm>
              <a:off x="848" y="558"/>
              <a:ext cx="54" cy="0"/>
            </a:xfrm>
            <a:custGeom>
              <a:avLst/>
              <a:gdLst>
                <a:gd name="T0" fmla="*/ 96 w 96"/>
                <a:gd name="T1" fmla="*/ 96 w 96"/>
                <a:gd name="T2" fmla="*/ 0 w 9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96">
                  <a:moveTo>
                    <a:pt x="96" y="0"/>
                  </a:moveTo>
                  <a:lnTo>
                    <a:pt x="96" y="0"/>
                  </a:lnTo>
                  <a:lnTo>
                    <a:pt x="0" y="0"/>
                  </a:lnTo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Rectangle 317"/>
            <p:cNvSpPr>
              <a:spLocks noChangeArrowheads="1"/>
            </p:cNvSpPr>
            <p:nvPr/>
          </p:nvSpPr>
          <p:spPr bwMode="auto">
            <a:xfrm rot="16200000">
              <a:off x="681" y="3576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0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8" name="Rectangle 318"/>
            <p:cNvSpPr>
              <a:spLocks noChangeArrowheads="1"/>
            </p:cNvSpPr>
            <p:nvPr/>
          </p:nvSpPr>
          <p:spPr bwMode="auto">
            <a:xfrm rot="16200000">
              <a:off x="698" y="3526"/>
              <a:ext cx="93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.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9" name="Rectangle 319"/>
            <p:cNvSpPr>
              <a:spLocks noChangeArrowheads="1"/>
            </p:cNvSpPr>
            <p:nvPr/>
          </p:nvSpPr>
          <p:spPr bwMode="auto">
            <a:xfrm rot="16200000">
              <a:off x="681" y="3475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0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0" name="Rectangle 320"/>
            <p:cNvSpPr>
              <a:spLocks noChangeArrowheads="1"/>
            </p:cNvSpPr>
            <p:nvPr/>
          </p:nvSpPr>
          <p:spPr bwMode="auto">
            <a:xfrm rot="16200000">
              <a:off x="681" y="2960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0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1" name="Rectangle 321"/>
            <p:cNvSpPr>
              <a:spLocks noChangeArrowheads="1"/>
            </p:cNvSpPr>
            <p:nvPr/>
          </p:nvSpPr>
          <p:spPr bwMode="auto">
            <a:xfrm rot="16200000">
              <a:off x="698" y="2909"/>
              <a:ext cx="93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.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2" name="Rectangle 322"/>
            <p:cNvSpPr>
              <a:spLocks noChangeArrowheads="1"/>
            </p:cNvSpPr>
            <p:nvPr/>
          </p:nvSpPr>
          <p:spPr bwMode="auto">
            <a:xfrm rot="16200000">
              <a:off x="681" y="2859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2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3" name="Rectangle 323"/>
            <p:cNvSpPr>
              <a:spLocks noChangeArrowheads="1"/>
            </p:cNvSpPr>
            <p:nvPr/>
          </p:nvSpPr>
          <p:spPr bwMode="auto">
            <a:xfrm rot="16200000">
              <a:off x="681" y="2343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0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4" name="Rectangle 324"/>
            <p:cNvSpPr>
              <a:spLocks noChangeArrowheads="1"/>
            </p:cNvSpPr>
            <p:nvPr/>
          </p:nvSpPr>
          <p:spPr bwMode="auto">
            <a:xfrm rot="16200000">
              <a:off x="698" y="2292"/>
              <a:ext cx="93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.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5" name="Rectangle 325"/>
            <p:cNvSpPr>
              <a:spLocks noChangeArrowheads="1"/>
            </p:cNvSpPr>
            <p:nvPr/>
          </p:nvSpPr>
          <p:spPr bwMode="auto">
            <a:xfrm rot="16200000">
              <a:off x="681" y="2242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4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6" name="Rectangle 326"/>
            <p:cNvSpPr>
              <a:spLocks noChangeArrowheads="1"/>
            </p:cNvSpPr>
            <p:nvPr/>
          </p:nvSpPr>
          <p:spPr bwMode="auto">
            <a:xfrm rot="16200000">
              <a:off x="682" y="1726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0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7" name="Rectangle 327"/>
            <p:cNvSpPr>
              <a:spLocks noChangeArrowheads="1"/>
            </p:cNvSpPr>
            <p:nvPr/>
          </p:nvSpPr>
          <p:spPr bwMode="auto">
            <a:xfrm rot="16200000">
              <a:off x="699" y="1676"/>
              <a:ext cx="93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.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8" name="Rectangle 328"/>
            <p:cNvSpPr>
              <a:spLocks noChangeArrowheads="1"/>
            </p:cNvSpPr>
            <p:nvPr/>
          </p:nvSpPr>
          <p:spPr bwMode="auto">
            <a:xfrm rot="16200000">
              <a:off x="682" y="1625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6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9" name="Rectangle 329"/>
            <p:cNvSpPr>
              <a:spLocks noChangeArrowheads="1"/>
            </p:cNvSpPr>
            <p:nvPr/>
          </p:nvSpPr>
          <p:spPr bwMode="auto">
            <a:xfrm rot="16200000">
              <a:off x="682" y="1109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0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0" name="Rectangle 330"/>
            <p:cNvSpPr>
              <a:spLocks noChangeArrowheads="1"/>
            </p:cNvSpPr>
            <p:nvPr/>
          </p:nvSpPr>
          <p:spPr bwMode="auto">
            <a:xfrm rot="16200000">
              <a:off x="699" y="1059"/>
              <a:ext cx="93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.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1" name="Rectangle 331"/>
            <p:cNvSpPr>
              <a:spLocks noChangeArrowheads="1"/>
            </p:cNvSpPr>
            <p:nvPr/>
          </p:nvSpPr>
          <p:spPr bwMode="auto">
            <a:xfrm rot="16200000">
              <a:off x="682" y="1008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8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2" name="Rectangle 332"/>
            <p:cNvSpPr>
              <a:spLocks noChangeArrowheads="1"/>
            </p:cNvSpPr>
            <p:nvPr/>
          </p:nvSpPr>
          <p:spPr bwMode="auto">
            <a:xfrm rot="16200000">
              <a:off x="682" y="491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1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3" name="Rectangle 333"/>
            <p:cNvSpPr>
              <a:spLocks noChangeArrowheads="1"/>
            </p:cNvSpPr>
            <p:nvPr/>
          </p:nvSpPr>
          <p:spPr bwMode="auto">
            <a:xfrm rot="16200000">
              <a:off x="699" y="441"/>
              <a:ext cx="93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.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4" name="Rectangle 334"/>
            <p:cNvSpPr>
              <a:spLocks noChangeArrowheads="1"/>
            </p:cNvSpPr>
            <p:nvPr/>
          </p:nvSpPr>
          <p:spPr bwMode="auto">
            <a:xfrm rot="16200000">
              <a:off x="682" y="390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0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5" name="Freeform 335"/>
            <p:cNvSpPr>
              <a:spLocks/>
            </p:cNvSpPr>
            <p:nvPr/>
          </p:nvSpPr>
          <p:spPr bwMode="auto">
            <a:xfrm>
              <a:off x="902" y="435"/>
              <a:ext cx="4181" cy="3330"/>
            </a:xfrm>
            <a:custGeom>
              <a:avLst/>
              <a:gdLst>
                <a:gd name="T0" fmla="*/ 0 w 7379"/>
                <a:gd name="T1" fmla="*/ 5883 h 5883"/>
                <a:gd name="T2" fmla="*/ 0 w 7379"/>
                <a:gd name="T3" fmla="*/ 5883 h 5883"/>
                <a:gd name="T4" fmla="*/ 7379 w 7379"/>
                <a:gd name="T5" fmla="*/ 5883 h 5883"/>
                <a:gd name="T6" fmla="*/ 7379 w 7379"/>
                <a:gd name="T7" fmla="*/ 0 h 5883"/>
                <a:gd name="T8" fmla="*/ 0 w 7379"/>
                <a:gd name="T9" fmla="*/ 0 h 5883"/>
                <a:gd name="T10" fmla="*/ 0 w 7379"/>
                <a:gd name="T11" fmla="*/ 5883 h 5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79" h="5883">
                  <a:moveTo>
                    <a:pt x="0" y="5883"/>
                  </a:moveTo>
                  <a:lnTo>
                    <a:pt x="0" y="5883"/>
                  </a:lnTo>
                  <a:lnTo>
                    <a:pt x="7379" y="5883"/>
                  </a:lnTo>
                  <a:lnTo>
                    <a:pt x="7379" y="0"/>
                  </a:lnTo>
                  <a:lnTo>
                    <a:pt x="0" y="0"/>
                  </a:lnTo>
                  <a:lnTo>
                    <a:pt x="0" y="5883"/>
                  </a:lnTo>
                  <a:close/>
                </a:path>
              </a:pathLst>
            </a:custGeom>
            <a:noFill/>
            <a:ln w="6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Rectangle 336"/>
            <p:cNvSpPr>
              <a:spLocks noChangeArrowheads="1"/>
            </p:cNvSpPr>
            <p:nvPr/>
          </p:nvSpPr>
          <p:spPr bwMode="auto">
            <a:xfrm>
              <a:off x="2341" y="142"/>
              <a:ext cx="1034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1" i="0" u="none" strike="noStrike" cap="none" normalizeH="0" baseline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 Bold"/>
                  <a:cs typeface="Arial" pitchFamily="34" charset="0"/>
                </a:rPr>
                <a:t>Hyla</a:t>
              </a:r>
              <a:r>
                <a:rPr kumimoji="0" lang="en-US" sz="1800" b="1" i="0" u="none" strike="noStrike" cap="none" normalizeH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 Bold"/>
                  <a:cs typeface="Arial" pitchFamily="34" charset="0"/>
                </a:rPr>
                <a:t> </a:t>
              </a:r>
              <a:r>
                <a:rPr kumimoji="0" lang="en-US" sz="1800" b="1" i="0" u="none" strike="noStrike" cap="none" normalizeH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 Bold"/>
                  <a:cs typeface="Arial" pitchFamily="34" charset="0"/>
                </a:rPr>
                <a:t>chris</a:t>
              </a:r>
              <a:r>
                <a:rPr kumimoji="0" lang="en-US" sz="1800" b="1" i="0" u="none" strike="noStrike" cap="none" normalizeH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 Bold"/>
                  <a:cs typeface="Arial" pitchFamily="34" charset="0"/>
                </a:rPr>
                <a:t>/</a:t>
              </a:r>
              <a:r>
                <a:rPr kumimoji="0" lang="en-US" sz="1800" b="1" i="0" u="none" strike="noStrike" cap="none" normalizeH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 Bold"/>
                  <a:cs typeface="Arial" pitchFamily="34" charset="0"/>
                </a:rPr>
                <a:t>vers</a:t>
              </a: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7" name="Rectangle 337"/>
            <p:cNvSpPr>
              <a:spLocks noChangeArrowheads="1"/>
            </p:cNvSpPr>
            <p:nvPr/>
          </p:nvSpPr>
          <p:spPr bwMode="auto">
            <a:xfrm>
              <a:off x="2775" y="4070"/>
              <a:ext cx="256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Sur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8" name="Rectangle 338"/>
            <p:cNvSpPr>
              <a:spLocks noChangeArrowheads="1"/>
            </p:cNvSpPr>
            <p:nvPr/>
          </p:nvSpPr>
          <p:spPr bwMode="auto">
            <a:xfrm>
              <a:off x="2967" y="4070"/>
              <a:ext cx="122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v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9" name="Rectangle 339"/>
            <p:cNvSpPr>
              <a:spLocks noChangeArrowheads="1"/>
            </p:cNvSpPr>
            <p:nvPr/>
          </p:nvSpPr>
          <p:spPr bwMode="auto">
            <a:xfrm>
              <a:off x="3024" y="4070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e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0" name="Rectangle 340"/>
            <p:cNvSpPr>
              <a:spLocks noChangeArrowheads="1"/>
            </p:cNvSpPr>
            <p:nvPr/>
          </p:nvSpPr>
          <p:spPr bwMode="auto">
            <a:xfrm>
              <a:off x="3089" y="4070"/>
              <a:ext cx="182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ys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1" name="Rectangle 341"/>
            <p:cNvSpPr>
              <a:spLocks noChangeArrowheads="1"/>
            </p:cNvSpPr>
            <p:nvPr/>
          </p:nvSpPr>
          <p:spPr bwMode="auto">
            <a:xfrm rot="16200000">
              <a:off x="453" y="2811"/>
              <a:ext cx="148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C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2" name="Rectangle 342"/>
            <p:cNvSpPr>
              <a:spLocks noChangeArrowheads="1"/>
            </p:cNvSpPr>
            <p:nvPr/>
          </p:nvSpPr>
          <p:spPr bwMode="auto">
            <a:xfrm rot="16200000">
              <a:off x="463" y="2734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u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3" name="Rectangle 343"/>
            <p:cNvSpPr>
              <a:spLocks noChangeArrowheads="1"/>
            </p:cNvSpPr>
            <p:nvPr/>
          </p:nvSpPr>
          <p:spPr bwMode="auto">
            <a:xfrm rot="16200000">
              <a:off x="445" y="2648"/>
              <a:ext cx="164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m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4" name="Rectangle 344"/>
            <p:cNvSpPr>
              <a:spLocks noChangeArrowheads="1"/>
            </p:cNvSpPr>
            <p:nvPr/>
          </p:nvSpPr>
          <p:spPr bwMode="auto">
            <a:xfrm rot="16200000">
              <a:off x="463" y="2567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u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5" name="Rectangle 345"/>
            <p:cNvSpPr>
              <a:spLocks noChangeArrowheads="1"/>
            </p:cNvSpPr>
            <p:nvPr/>
          </p:nvSpPr>
          <p:spPr bwMode="auto">
            <a:xfrm rot="16200000">
              <a:off x="485" y="2522"/>
              <a:ext cx="84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l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6" name="Rectangle 346"/>
            <p:cNvSpPr>
              <a:spLocks noChangeArrowheads="1"/>
            </p:cNvSpPr>
            <p:nvPr/>
          </p:nvSpPr>
          <p:spPr bwMode="auto">
            <a:xfrm rot="16200000">
              <a:off x="463" y="2473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a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7" name="Rectangle 347"/>
            <p:cNvSpPr>
              <a:spLocks noChangeArrowheads="1"/>
            </p:cNvSpPr>
            <p:nvPr/>
          </p:nvSpPr>
          <p:spPr bwMode="auto">
            <a:xfrm rot="16200000">
              <a:off x="480" y="2423"/>
              <a:ext cx="93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t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8" name="Rectangle 348"/>
            <p:cNvSpPr>
              <a:spLocks noChangeArrowheads="1"/>
            </p:cNvSpPr>
            <p:nvPr/>
          </p:nvSpPr>
          <p:spPr bwMode="auto">
            <a:xfrm rot="16200000">
              <a:off x="485" y="2394"/>
              <a:ext cx="84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i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9" name="Rectangle 349"/>
            <p:cNvSpPr>
              <a:spLocks noChangeArrowheads="1"/>
            </p:cNvSpPr>
            <p:nvPr/>
          </p:nvSpPr>
          <p:spPr bwMode="auto">
            <a:xfrm rot="16200000">
              <a:off x="466" y="2348"/>
              <a:ext cx="122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v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0" name="Rectangle 350"/>
            <p:cNvSpPr>
              <a:spLocks noChangeArrowheads="1"/>
            </p:cNvSpPr>
            <p:nvPr/>
          </p:nvSpPr>
          <p:spPr bwMode="auto">
            <a:xfrm rot="16200000">
              <a:off x="463" y="2288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e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1" name="Rectangle 351"/>
            <p:cNvSpPr>
              <a:spLocks noChangeArrowheads="1"/>
            </p:cNvSpPr>
            <p:nvPr/>
          </p:nvSpPr>
          <p:spPr bwMode="auto">
            <a:xfrm rot="16200000">
              <a:off x="480" y="2238"/>
              <a:ext cx="93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 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2" name="Rectangle 352"/>
            <p:cNvSpPr>
              <a:spLocks noChangeArrowheads="1"/>
            </p:cNvSpPr>
            <p:nvPr/>
          </p:nvSpPr>
          <p:spPr bwMode="auto">
            <a:xfrm rot="16200000">
              <a:off x="453" y="2178"/>
              <a:ext cx="148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D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3" name="Rectangle 353"/>
            <p:cNvSpPr>
              <a:spLocks noChangeArrowheads="1"/>
            </p:cNvSpPr>
            <p:nvPr/>
          </p:nvSpPr>
          <p:spPr bwMode="auto">
            <a:xfrm rot="16200000">
              <a:off x="463" y="2100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e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4" name="Rectangle 354"/>
            <p:cNvSpPr>
              <a:spLocks noChangeArrowheads="1"/>
            </p:cNvSpPr>
            <p:nvPr/>
          </p:nvSpPr>
          <p:spPr bwMode="auto">
            <a:xfrm rot="16200000">
              <a:off x="480" y="2050"/>
              <a:ext cx="93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t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5" name="Rectangle 355"/>
            <p:cNvSpPr>
              <a:spLocks noChangeArrowheads="1"/>
            </p:cNvSpPr>
            <p:nvPr/>
          </p:nvSpPr>
          <p:spPr bwMode="auto">
            <a:xfrm rot="16200000">
              <a:off x="463" y="2000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e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6" name="Rectangle 356"/>
            <p:cNvSpPr>
              <a:spLocks noChangeArrowheads="1"/>
            </p:cNvSpPr>
            <p:nvPr/>
          </p:nvSpPr>
          <p:spPr bwMode="auto">
            <a:xfrm rot="16200000">
              <a:off x="466" y="1935"/>
              <a:ext cx="121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c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7" name="Rectangle 357"/>
            <p:cNvSpPr>
              <a:spLocks noChangeArrowheads="1"/>
            </p:cNvSpPr>
            <p:nvPr/>
          </p:nvSpPr>
          <p:spPr bwMode="auto">
            <a:xfrm rot="16200000">
              <a:off x="480" y="1889"/>
              <a:ext cx="93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t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8" name="Rectangle 358"/>
            <p:cNvSpPr>
              <a:spLocks noChangeArrowheads="1"/>
            </p:cNvSpPr>
            <p:nvPr/>
          </p:nvSpPr>
          <p:spPr bwMode="auto">
            <a:xfrm rot="16200000">
              <a:off x="485" y="1860"/>
              <a:ext cx="84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i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9" name="Rectangle 359"/>
            <p:cNvSpPr>
              <a:spLocks noChangeArrowheads="1"/>
            </p:cNvSpPr>
            <p:nvPr/>
          </p:nvSpPr>
          <p:spPr bwMode="auto">
            <a:xfrm rot="16200000">
              <a:off x="463" y="1812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o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0" name="Rectangle 360"/>
            <p:cNvSpPr>
              <a:spLocks noChangeArrowheads="1"/>
            </p:cNvSpPr>
            <p:nvPr/>
          </p:nvSpPr>
          <p:spPr bwMode="auto">
            <a:xfrm rot="16200000">
              <a:off x="463" y="1744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n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1" name="Rectangle 361"/>
            <p:cNvSpPr>
              <a:spLocks noChangeArrowheads="1"/>
            </p:cNvSpPr>
            <p:nvPr/>
          </p:nvSpPr>
          <p:spPr bwMode="auto">
            <a:xfrm rot="16200000">
              <a:off x="480" y="1694"/>
              <a:ext cx="93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 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2" name="Rectangle 362"/>
            <p:cNvSpPr>
              <a:spLocks noChangeArrowheads="1"/>
            </p:cNvSpPr>
            <p:nvPr/>
          </p:nvSpPr>
          <p:spPr bwMode="auto">
            <a:xfrm rot="16200000">
              <a:off x="456" y="1636"/>
              <a:ext cx="142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P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3" name="Rectangle 363"/>
            <p:cNvSpPr>
              <a:spLocks noChangeArrowheads="1"/>
            </p:cNvSpPr>
            <p:nvPr/>
          </p:nvSpPr>
          <p:spPr bwMode="auto">
            <a:xfrm rot="16200000">
              <a:off x="477" y="1577"/>
              <a:ext cx="100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r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4" name="Rectangle 364"/>
            <p:cNvSpPr>
              <a:spLocks noChangeArrowheads="1"/>
            </p:cNvSpPr>
            <p:nvPr/>
          </p:nvSpPr>
          <p:spPr bwMode="auto">
            <a:xfrm rot="16200000">
              <a:off x="463" y="1523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o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5" name="Rectangle 365"/>
            <p:cNvSpPr>
              <a:spLocks noChangeArrowheads="1"/>
            </p:cNvSpPr>
            <p:nvPr/>
          </p:nvSpPr>
          <p:spPr bwMode="auto">
            <a:xfrm rot="16200000">
              <a:off x="463" y="1456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b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6" name="Rectangle 366"/>
            <p:cNvSpPr>
              <a:spLocks noChangeArrowheads="1"/>
            </p:cNvSpPr>
            <p:nvPr/>
          </p:nvSpPr>
          <p:spPr bwMode="auto">
            <a:xfrm rot="16200000">
              <a:off x="463" y="1388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a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7" name="Rectangle 367"/>
            <p:cNvSpPr>
              <a:spLocks noChangeArrowheads="1"/>
            </p:cNvSpPr>
            <p:nvPr/>
          </p:nvSpPr>
          <p:spPr bwMode="auto">
            <a:xfrm rot="16200000">
              <a:off x="463" y="1321"/>
              <a:ext cx="127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b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8" name="Rectangle 368"/>
            <p:cNvSpPr>
              <a:spLocks noChangeArrowheads="1"/>
            </p:cNvSpPr>
            <p:nvPr/>
          </p:nvSpPr>
          <p:spPr bwMode="auto">
            <a:xfrm rot="16200000">
              <a:off x="485" y="1277"/>
              <a:ext cx="84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i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9" name="Rectangle 369"/>
            <p:cNvSpPr>
              <a:spLocks noChangeArrowheads="1"/>
            </p:cNvSpPr>
            <p:nvPr/>
          </p:nvSpPr>
          <p:spPr bwMode="auto">
            <a:xfrm rot="16200000">
              <a:off x="485" y="1249"/>
              <a:ext cx="84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l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0" name="Rectangle 370"/>
            <p:cNvSpPr>
              <a:spLocks noChangeArrowheads="1"/>
            </p:cNvSpPr>
            <p:nvPr/>
          </p:nvSpPr>
          <p:spPr bwMode="auto">
            <a:xfrm rot="16200000">
              <a:off x="485" y="1223"/>
              <a:ext cx="84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i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1" name="Rectangle 371"/>
            <p:cNvSpPr>
              <a:spLocks noChangeArrowheads="1"/>
            </p:cNvSpPr>
            <p:nvPr/>
          </p:nvSpPr>
          <p:spPr bwMode="auto">
            <a:xfrm rot="16200000">
              <a:off x="480" y="1191"/>
              <a:ext cx="93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t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2" name="Rectangle 372"/>
            <p:cNvSpPr>
              <a:spLocks noChangeArrowheads="1"/>
            </p:cNvSpPr>
            <p:nvPr/>
          </p:nvSpPr>
          <p:spPr bwMode="auto">
            <a:xfrm rot="16200000">
              <a:off x="468" y="1145"/>
              <a:ext cx="118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/>
                  <a:cs typeface="Arial" pitchFamily="34" charset="0"/>
                </a:rPr>
                <a:t>y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3" name="Freeform 373"/>
            <p:cNvSpPr>
              <a:spLocks noEditPoints="1"/>
            </p:cNvSpPr>
            <p:nvPr/>
          </p:nvSpPr>
          <p:spPr bwMode="auto">
            <a:xfrm>
              <a:off x="902" y="866"/>
              <a:ext cx="4181" cy="0"/>
            </a:xfrm>
            <a:custGeom>
              <a:avLst/>
              <a:gdLst>
                <a:gd name="T0" fmla="*/ 80 w 7379"/>
                <a:gd name="T1" fmla="*/ 240 w 7379"/>
                <a:gd name="T2" fmla="*/ 350 w 7379"/>
                <a:gd name="T3" fmla="*/ 480 w 7379"/>
                <a:gd name="T4" fmla="*/ 640 w 7379"/>
                <a:gd name="T5" fmla="*/ 750 w 7379"/>
                <a:gd name="T6" fmla="*/ 880 w 7379"/>
                <a:gd name="T7" fmla="*/ 1040 w 7379"/>
                <a:gd name="T8" fmla="*/ 1150 w 7379"/>
                <a:gd name="T9" fmla="*/ 1280 w 7379"/>
                <a:gd name="T10" fmla="*/ 1440 w 7379"/>
                <a:gd name="T11" fmla="*/ 1550 w 7379"/>
                <a:gd name="T12" fmla="*/ 1680 w 7379"/>
                <a:gd name="T13" fmla="*/ 1840 w 7379"/>
                <a:gd name="T14" fmla="*/ 1950 w 7379"/>
                <a:gd name="T15" fmla="*/ 2080 w 7379"/>
                <a:gd name="T16" fmla="*/ 2240 w 7379"/>
                <a:gd name="T17" fmla="*/ 2350 w 7379"/>
                <a:gd name="T18" fmla="*/ 2480 w 7379"/>
                <a:gd name="T19" fmla="*/ 2640 w 7379"/>
                <a:gd name="T20" fmla="*/ 2750 w 7379"/>
                <a:gd name="T21" fmla="*/ 2880 w 7379"/>
                <a:gd name="T22" fmla="*/ 3040 w 7379"/>
                <a:gd name="T23" fmla="*/ 3150 w 7379"/>
                <a:gd name="T24" fmla="*/ 3280 w 7379"/>
                <a:gd name="T25" fmla="*/ 3440 w 7379"/>
                <a:gd name="T26" fmla="*/ 3550 w 7379"/>
                <a:gd name="T27" fmla="*/ 3680 w 7379"/>
                <a:gd name="T28" fmla="*/ 3840 w 7379"/>
                <a:gd name="T29" fmla="*/ 3950 w 7379"/>
                <a:gd name="T30" fmla="*/ 4080 w 7379"/>
                <a:gd name="T31" fmla="*/ 4240 w 7379"/>
                <a:gd name="T32" fmla="*/ 4350 w 7379"/>
                <a:gd name="T33" fmla="*/ 4480 w 7379"/>
                <a:gd name="T34" fmla="*/ 4640 w 7379"/>
                <a:gd name="T35" fmla="*/ 4750 w 7379"/>
                <a:gd name="T36" fmla="*/ 4880 w 7379"/>
                <a:gd name="T37" fmla="*/ 5040 w 7379"/>
                <a:gd name="T38" fmla="*/ 5150 w 7379"/>
                <a:gd name="T39" fmla="*/ 5280 w 7379"/>
                <a:gd name="T40" fmla="*/ 5440 w 7379"/>
                <a:gd name="T41" fmla="*/ 5550 w 7379"/>
                <a:gd name="T42" fmla="*/ 5680 w 7379"/>
                <a:gd name="T43" fmla="*/ 5840 w 7379"/>
                <a:gd name="T44" fmla="*/ 5950 w 7379"/>
                <a:gd name="T45" fmla="*/ 6080 w 7379"/>
                <a:gd name="T46" fmla="*/ 6240 w 7379"/>
                <a:gd name="T47" fmla="*/ 6350 w 7379"/>
                <a:gd name="T48" fmla="*/ 6480 w 7379"/>
                <a:gd name="T49" fmla="*/ 6640 w 7379"/>
                <a:gd name="T50" fmla="*/ 6750 w 7379"/>
                <a:gd name="T51" fmla="*/ 6880 w 7379"/>
                <a:gd name="T52" fmla="*/ 7040 w 7379"/>
                <a:gd name="T53" fmla="*/ 7150 w 7379"/>
                <a:gd name="T54" fmla="*/ 7280 w 737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  <a:cxn ang="0">
                  <a:pos x="T11" y="0"/>
                </a:cxn>
                <a:cxn ang="0">
                  <a:pos x="T12" y="0"/>
                </a:cxn>
                <a:cxn ang="0">
                  <a:pos x="T13" y="0"/>
                </a:cxn>
                <a:cxn ang="0">
                  <a:pos x="T14" y="0"/>
                </a:cxn>
                <a:cxn ang="0">
                  <a:pos x="T15" y="0"/>
                </a:cxn>
                <a:cxn ang="0">
                  <a:pos x="T16" y="0"/>
                </a:cxn>
                <a:cxn ang="0">
                  <a:pos x="T17" y="0"/>
                </a:cxn>
                <a:cxn ang="0">
                  <a:pos x="T18" y="0"/>
                </a:cxn>
                <a:cxn ang="0">
                  <a:pos x="T19" y="0"/>
                </a:cxn>
                <a:cxn ang="0">
                  <a:pos x="T20" y="0"/>
                </a:cxn>
                <a:cxn ang="0">
                  <a:pos x="T21" y="0"/>
                </a:cxn>
                <a:cxn ang="0">
                  <a:pos x="T22" y="0"/>
                </a:cxn>
                <a:cxn ang="0">
                  <a:pos x="T23" y="0"/>
                </a:cxn>
                <a:cxn ang="0">
                  <a:pos x="T24" y="0"/>
                </a:cxn>
                <a:cxn ang="0">
                  <a:pos x="T25" y="0"/>
                </a:cxn>
                <a:cxn ang="0">
                  <a:pos x="T26" y="0"/>
                </a:cxn>
                <a:cxn ang="0">
                  <a:pos x="T27" y="0"/>
                </a:cxn>
                <a:cxn ang="0">
                  <a:pos x="T28" y="0"/>
                </a:cxn>
                <a:cxn ang="0">
                  <a:pos x="T29" y="0"/>
                </a:cxn>
                <a:cxn ang="0">
                  <a:pos x="T30" y="0"/>
                </a:cxn>
                <a:cxn ang="0">
                  <a:pos x="T31" y="0"/>
                </a:cxn>
                <a:cxn ang="0">
                  <a:pos x="T32" y="0"/>
                </a:cxn>
                <a:cxn ang="0">
                  <a:pos x="T33" y="0"/>
                </a:cxn>
                <a:cxn ang="0">
                  <a:pos x="T34" y="0"/>
                </a:cxn>
                <a:cxn ang="0">
                  <a:pos x="T35" y="0"/>
                </a:cxn>
                <a:cxn ang="0">
                  <a:pos x="T36" y="0"/>
                </a:cxn>
                <a:cxn ang="0">
                  <a:pos x="T37" y="0"/>
                </a:cxn>
                <a:cxn ang="0">
                  <a:pos x="T38" y="0"/>
                </a:cxn>
                <a:cxn ang="0">
                  <a:pos x="T39" y="0"/>
                </a:cxn>
                <a:cxn ang="0">
                  <a:pos x="T40" y="0"/>
                </a:cxn>
                <a:cxn ang="0">
                  <a:pos x="T41" y="0"/>
                </a:cxn>
                <a:cxn ang="0">
                  <a:pos x="T42" y="0"/>
                </a:cxn>
                <a:cxn ang="0">
                  <a:pos x="T43" y="0"/>
                </a:cxn>
                <a:cxn ang="0">
                  <a:pos x="T44" y="0"/>
                </a:cxn>
                <a:cxn ang="0">
                  <a:pos x="T45" y="0"/>
                </a:cxn>
                <a:cxn ang="0">
                  <a:pos x="T46" y="0"/>
                </a:cxn>
                <a:cxn ang="0">
                  <a:pos x="T47" y="0"/>
                </a:cxn>
                <a:cxn ang="0">
                  <a:pos x="T48" y="0"/>
                </a:cxn>
                <a:cxn ang="0">
                  <a:pos x="T49" y="0"/>
                </a:cxn>
                <a:cxn ang="0">
                  <a:pos x="T50" y="0"/>
                </a:cxn>
                <a:cxn ang="0">
                  <a:pos x="T51" y="0"/>
                </a:cxn>
                <a:cxn ang="0">
                  <a:pos x="T52" y="0"/>
                </a:cxn>
                <a:cxn ang="0">
                  <a:pos x="T53" y="0"/>
                </a:cxn>
                <a:cxn ang="0">
                  <a:pos x="T54" y="0"/>
                </a:cxn>
              </a:cxnLst>
              <a:rect l="0" t="0" r="r" b="b"/>
              <a:pathLst>
                <a:path w="7379">
                  <a:moveTo>
                    <a:pt x="0" y="0"/>
                  </a:moveTo>
                  <a:lnTo>
                    <a:pt x="0" y="0"/>
                  </a:lnTo>
                  <a:lnTo>
                    <a:pt x="30" y="0"/>
                  </a:lnTo>
                  <a:moveTo>
                    <a:pt x="80" y="0"/>
                  </a:moveTo>
                  <a:lnTo>
                    <a:pt x="80" y="0"/>
                  </a:lnTo>
                  <a:lnTo>
                    <a:pt x="110" y="0"/>
                  </a:lnTo>
                  <a:moveTo>
                    <a:pt x="160" y="0"/>
                  </a:moveTo>
                  <a:lnTo>
                    <a:pt x="160" y="0"/>
                  </a:lnTo>
                  <a:lnTo>
                    <a:pt x="190" y="0"/>
                  </a:lnTo>
                  <a:moveTo>
                    <a:pt x="240" y="0"/>
                  </a:moveTo>
                  <a:lnTo>
                    <a:pt x="240" y="0"/>
                  </a:lnTo>
                  <a:lnTo>
                    <a:pt x="270" y="0"/>
                  </a:lnTo>
                  <a:moveTo>
                    <a:pt x="320" y="0"/>
                  </a:moveTo>
                  <a:lnTo>
                    <a:pt x="320" y="0"/>
                  </a:lnTo>
                  <a:lnTo>
                    <a:pt x="350" y="0"/>
                  </a:lnTo>
                  <a:moveTo>
                    <a:pt x="400" y="0"/>
                  </a:moveTo>
                  <a:lnTo>
                    <a:pt x="400" y="0"/>
                  </a:lnTo>
                  <a:lnTo>
                    <a:pt x="430" y="0"/>
                  </a:lnTo>
                  <a:moveTo>
                    <a:pt x="480" y="0"/>
                  </a:moveTo>
                  <a:lnTo>
                    <a:pt x="480" y="0"/>
                  </a:lnTo>
                  <a:lnTo>
                    <a:pt x="510" y="0"/>
                  </a:lnTo>
                  <a:moveTo>
                    <a:pt x="560" y="0"/>
                  </a:moveTo>
                  <a:lnTo>
                    <a:pt x="560" y="0"/>
                  </a:lnTo>
                  <a:lnTo>
                    <a:pt x="590" y="0"/>
                  </a:lnTo>
                  <a:moveTo>
                    <a:pt x="640" y="0"/>
                  </a:moveTo>
                  <a:lnTo>
                    <a:pt x="640" y="0"/>
                  </a:lnTo>
                  <a:lnTo>
                    <a:pt x="670" y="0"/>
                  </a:lnTo>
                  <a:moveTo>
                    <a:pt x="720" y="0"/>
                  </a:moveTo>
                  <a:lnTo>
                    <a:pt x="720" y="0"/>
                  </a:lnTo>
                  <a:lnTo>
                    <a:pt x="750" y="0"/>
                  </a:lnTo>
                  <a:moveTo>
                    <a:pt x="800" y="0"/>
                  </a:moveTo>
                  <a:lnTo>
                    <a:pt x="800" y="0"/>
                  </a:lnTo>
                  <a:lnTo>
                    <a:pt x="830" y="0"/>
                  </a:lnTo>
                  <a:moveTo>
                    <a:pt x="880" y="0"/>
                  </a:moveTo>
                  <a:lnTo>
                    <a:pt x="880" y="0"/>
                  </a:lnTo>
                  <a:lnTo>
                    <a:pt x="910" y="0"/>
                  </a:lnTo>
                  <a:moveTo>
                    <a:pt x="960" y="0"/>
                  </a:moveTo>
                  <a:lnTo>
                    <a:pt x="960" y="0"/>
                  </a:lnTo>
                  <a:lnTo>
                    <a:pt x="990" y="0"/>
                  </a:lnTo>
                  <a:moveTo>
                    <a:pt x="1040" y="0"/>
                  </a:moveTo>
                  <a:lnTo>
                    <a:pt x="1040" y="0"/>
                  </a:lnTo>
                  <a:lnTo>
                    <a:pt x="1070" y="0"/>
                  </a:lnTo>
                  <a:moveTo>
                    <a:pt x="1120" y="0"/>
                  </a:moveTo>
                  <a:lnTo>
                    <a:pt x="1120" y="0"/>
                  </a:lnTo>
                  <a:lnTo>
                    <a:pt x="1150" y="0"/>
                  </a:lnTo>
                  <a:moveTo>
                    <a:pt x="1200" y="0"/>
                  </a:moveTo>
                  <a:lnTo>
                    <a:pt x="1200" y="0"/>
                  </a:lnTo>
                  <a:lnTo>
                    <a:pt x="1230" y="0"/>
                  </a:lnTo>
                  <a:moveTo>
                    <a:pt x="1280" y="0"/>
                  </a:moveTo>
                  <a:lnTo>
                    <a:pt x="1280" y="0"/>
                  </a:lnTo>
                  <a:lnTo>
                    <a:pt x="1310" y="0"/>
                  </a:lnTo>
                  <a:moveTo>
                    <a:pt x="1360" y="0"/>
                  </a:moveTo>
                  <a:lnTo>
                    <a:pt x="1360" y="0"/>
                  </a:lnTo>
                  <a:lnTo>
                    <a:pt x="1390" y="0"/>
                  </a:lnTo>
                  <a:moveTo>
                    <a:pt x="1440" y="0"/>
                  </a:moveTo>
                  <a:lnTo>
                    <a:pt x="1440" y="0"/>
                  </a:lnTo>
                  <a:lnTo>
                    <a:pt x="1470" y="0"/>
                  </a:lnTo>
                  <a:moveTo>
                    <a:pt x="1520" y="0"/>
                  </a:moveTo>
                  <a:lnTo>
                    <a:pt x="1520" y="0"/>
                  </a:lnTo>
                  <a:lnTo>
                    <a:pt x="1550" y="0"/>
                  </a:lnTo>
                  <a:moveTo>
                    <a:pt x="1600" y="0"/>
                  </a:moveTo>
                  <a:lnTo>
                    <a:pt x="1600" y="0"/>
                  </a:lnTo>
                  <a:lnTo>
                    <a:pt x="1630" y="0"/>
                  </a:lnTo>
                  <a:moveTo>
                    <a:pt x="1680" y="0"/>
                  </a:moveTo>
                  <a:lnTo>
                    <a:pt x="1680" y="0"/>
                  </a:lnTo>
                  <a:lnTo>
                    <a:pt x="1710" y="0"/>
                  </a:lnTo>
                  <a:moveTo>
                    <a:pt x="1760" y="0"/>
                  </a:moveTo>
                  <a:lnTo>
                    <a:pt x="1760" y="0"/>
                  </a:lnTo>
                  <a:lnTo>
                    <a:pt x="1790" y="0"/>
                  </a:lnTo>
                  <a:moveTo>
                    <a:pt x="1840" y="0"/>
                  </a:moveTo>
                  <a:lnTo>
                    <a:pt x="1840" y="0"/>
                  </a:lnTo>
                  <a:lnTo>
                    <a:pt x="1870" y="0"/>
                  </a:lnTo>
                  <a:moveTo>
                    <a:pt x="1920" y="0"/>
                  </a:moveTo>
                  <a:lnTo>
                    <a:pt x="1920" y="0"/>
                  </a:lnTo>
                  <a:lnTo>
                    <a:pt x="1950" y="0"/>
                  </a:lnTo>
                  <a:moveTo>
                    <a:pt x="2000" y="0"/>
                  </a:moveTo>
                  <a:lnTo>
                    <a:pt x="2000" y="0"/>
                  </a:lnTo>
                  <a:lnTo>
                    <a:pt x="2030" y="0"/>
                  </a:lnTo>
                  <a:moveTo>
                    <a:pt x="2080" y="0"/>
                  </a:moveTo>
                  <a:lnTo>
                    <a:pt x="2080" y="0"/>
                  </a:lnTo>
                  <a:lnTo>
                    <a:pt x="2110" y="0"/>
                  </a:lnTo>
                  <a:moveTo>
                    <a:pt x="2160" y="0"/>
                  </a:moveTo>
                  <a:lnTo>
                    <a:pt x="2160" y="0"/>
                  </a:lnTo>
                  <a:lnTo>
                    <a:pt x="2190" y="0"/>
                  </a:lnTo>
                  <a:moveTo>
                    <a:pt x="2240" y="0"/>
                  </a:moveTo>
                  <a:lnTo>
                    <a:pt x="2240" y="0"/>
                  </a:lnTo>
                  <a:lnTo>
                    <a:pt x="2270" y="0"/>
                  </a:lnTo>
                  <a:moveTo>
                    <a:pt x="2320" y="0"/>
                  </a:moveTo>
                  <a:lnTo>
                    <a:pt x="2320" y="0"/>
                  </a:lnTo>
                  <a:lnTo>
                    <a:pt x="2350" y="0"/>
                  </a:lnTo>
                  <a:moveTo>
                    <a:pt x="2400" y="0"/>
                  </a:moveTo>
                  <a:lnTo>
                    <a:pt x="2400" y="0"/>
                  </a:lnTo>
                  <a:lnTo>
                    <a:pt x="2430" y="0"/>
                  </a:lnTo>
                  <a:moveTo>
                    <a:pt x="2480" y="0"/>
                  </a:moveTo>
                  <a:lnTo>
                    <a:pt x="2480" y="0"/>
                  </a:lnTo>
                  <a:lnTo>
                    <a:pt x="2510" y="0"/>
                  </a:lnTo>
                  <a:moveTo>
                    <a:pt x="2560" y="0"/>
                  </a:moveTo>
                  <a:lnTo>
                    <a:pt x="2560" y="0"/>
                  </a:lnTo>
                  <a:lnTo>
                    <a:pt x="2590" y="0"/>
                  </a:lnTo>
                  <a:moveTo>
                    <a:pt x="2640" y="0"/>
                  </a:moveTo>
                  <a:lnTo>
                    <a:pt x="2640" y="0"/>
                  </a:lnTo>
                  <a:lnTo>
                    <a:pt x="2670" y="0"/>
                  </a:lnTo>
                  <a:moveTo>
                    <a:pt x="2720" y="0"/>
                  </a:moveTo>
                  <a:lnTo>
                    <a:pt x="2720" y="0"/>
                  </a:lnTo>
                  <a:lnTo>
                    <a:pt x="2750" y="0"/>
                  </a:lnTo>
                  <a:moveTo>
                    <a:pt x="2800" y="0"/>
                  </a:moveTo>
                  <a:lnTo>
                    <a:pt x="2800" y="0"/>
                  </a:lnTo>
                  <a:lnTo>
                    <a:pt x="2830" y="0"/>
                  </a:lnTo>
                  <a:moveTo>
                    <a:pt x="2880" y="0"/>
                  </a:moveTo>
                  <a:lnTo>
                    <a:pt x="2880" y="0"/>
                  </a:lnTo>
                  <a:lnTo>
                    <a:pt x="2910" y="0"/>
                  </a:lnTo>
                  <a:moveTo>
                    <a:pt x="2960" y="0"/>
                  </a:moveTo>
                  <a:lnTo>
                    <a:pt x="2960" y="0"/>
                  </a:lnTo>
                  <a:lnTo>
                    <a:pt x="2990" y="0"/>
                  </a:lnTo>
                  <a:moveTo>
                    <a:pt x="3040" y="0"/>
                  </a:moveTo>
                  <a:lnTo>
                    <a:pt x="3040" y="0"/>
                  </a:lnTo>
                  <a:lnTo>
                    <a:pt x="3070" y="0"/>
                  </a:lnTo>
                  <a:moveTo>
                    <a:pt x="3120" y="0"/>
                  </a:moveTo>
                  <a:lnTo>
                    <a:pt x="3120" y="0"/>
                  </a:lnTo>
                  <a:lnTo>
                    <a:pt x="3150" y="0"/>
                  </a:lnTo>
                  <a:moveTo>
                    <a:pt x="3200" y="0"/>
                  </a:moveTo>
                  <a:lnTo>
                    <a:pt x="3200" y="0"/>
                  </a:lnTo>
                  <a:lnTo>
                    <a:pt x="3230" y="0"/>
                  </a:lnTo>
                  <a:moveTo>
                    <a:pt x="3280" y="0"/>
                  </a:moveTo>
                  <a:lnTo>
                    <a:pt x="3280" y="0"/>
                  </a:lnTo>
                  <a:lnTo>
                    <a:pt x="3310" y="0"/>
                  </a:lnTo>
                  <a:moveTo>
                    <a:pt x="3360" y="0"/>
                  </a:moveTo>
                  <a:lnTo>
                    <a:pt x="3360" y="0"/>
                  </a:lnTo>
                  <a:lnTo>
                    <a:pt x="3390" y="0"/>
                  </a:lnTo>
                  <a:moveTo>
                    <a:pt x="3440" y="0"/>
                  </a:moveTo>
                  <a:lnTo>
                    <a:pt x="3440" y="0"/>
                  </a:lnTo>
                  <a:lnTo>
                    <a:pt x="3470" y="0"/>
                  </a:lnTo>
                  <a:moveTo>
                    <a:pt x="3520" y="0"/>
                  </a:moveTo>
                  <a:lnTo>
                    <a:pt x="3520" y="0"/>
                  </a:lnTo>
                  <a:lnTo>
                    <a:pt x="3550" y="0"/>
                  </a:lnTo>
                  <a:moveTo>
                    <a:pt x="3600" y="0"/>
                  </a:moveTo>
                  <a:lnTo>
                    <a:pt x="3600" y="0"/>
                  </a:lnTo>
                  <a:lnTo>
                    <a:pt x="3630" y="0"/>
                  </a:lnTo>
                  <a:moveTo>
                    <a:pt x="3680" y="0"/>
                  </a:moveTo>
                  <a:lnTo>
                    <a:pt x="3680" y="0"/>
                  </a:lnTo>
                  <a:lnTo>
                    <a:pt x="3710" y="0"/>
                  </a:lnTo>
                  <a:moveTo>
                    <a:pt x="3760" y="0"/>
                  </a:moveTo>
                  <a:lnTo>
                    <a:pt x="3760" y="0"/>
                  </a:lnTo>
                  <a:lnTo>
                    <a:pt x="3790" y="0"/>
                  </a:lnTo>
                  <a:moveTo>
                    <a:pt x="3840" y="0"/>
                  </a:moveTo>
                  <a:lnTo>
                    <a:pt x="3840" y="0"/>
                  </a:lnTo>
                  <a:lnTo>
                    <a:pt x="3870" y="0"/>
                  </a:lnTo>
                  <a:moveTo>
                    <a:pt x="3920" y="0"/>
                  </a:moveTo>
                  <a:lnTo>
                    <a:pt x="3920" y="0"/>
                  </a:lnTo>
                  <a:lnTo>
                    <a:pt x="3950" y="0"/>
                  </a:lnTo>
                  <a:moveTo>
                    <a:pt x="4000" y="0"/>
                  </a:moveTo>
                  <a:lnTo>
                    <a:pt x="4000" y="0"/>
                  </a:lnTo>
                  <a:lnTo>
                    <a:pt x="4030" y="0"/>
                  </a:lnTo>
                  <a:moveTo>
                    <a:pt x="4080" y="0"/>
                  </a:moveTo>
                  <a:lnTo>
                    <a:pt x="4080" y="0"/>
                  </a:lnTo>
                  <a:lnTo>
                    <a:pt x="4110" y="0"/>
                  </a:lnTo>
                  <a:moveTo>
                    <a:pt x="4160" y="0"/>
                  </a:moveTo>
                  <a:lnTo>
                    <a:pt x="4160" y="0"/>
                  </a:lnTo>
                  <a:lnTo>
                    <a:pt x="4190" y="0"/>
                  </a:lnTo>
                  <a:moveTo>
                    <a:pt x="4240" y="0"/>
                  </a:moveTo>
                  <a:lnTo>
                    <a:pt x="4240" y="0"/>
                  </a:lnTo>
                  <a:lnTo>
                    <a:pt x="4270" y="0"/>
                  </a:lnTo>
                  <a:moveTo>
                    <a:pt x="4320" y="0"/>
                  </a:moveTo>
                  <a:lnTo>
                    <a:pt x="4320" y="0"/>
                  </a:lnTo>
                  <a:lnTo>
                    <a:pt x="4350" y="0"/>
                  </a:lnTo>
                  <a:moveTo>
                    <a:pt x="4400" y="0"/>
                  </a:moveTo>
                  <a:lnTo>
                    <a:pt x="4400" y="0"/>
                  </a:lnTo>
                  <a:lnTo>
                    <a:pt x="4430" y="0"/>
                  </a:lnTo>
                  <a:moveTo>
                    <a:pt x="4480" y="0"/>
                  </a:moveTo>
                  <a:lnTo>
                    <a:pt x="4480" y="0"/>
                  </a:lnTo>
                  <a:lnTo>
                    <a:pt x="4510" y="0"/>
                  </a:lnTo>
                  <a:moveTo>
                    <a:pt x="4560" y="0"/>
                  </a:moveTo>
                  <a:lnTo>
                    <a:pt x="4560" y="0"/>
                  </a:lnTo>
                  <a:lnTo>
                    <a:pt x="4590" y="0"/>
                  </a:lnTo>
                  <a:moveTo>
                    <a:pt x="4640" y="0"/>
                  </a:moveTo>
                  <a:lnTo>
                    <a:pt x="4640" y="0"/>
                  </a:lnTo>
                  <a:lnTo>
                    <a:pt x="4670" y="0"/>
                  </a:lnTo>
                  <a:moveTo>
                    <a:pt x="4720" y="0"/>
                  </a:moveTo>
                  <a:lnTo>
                    <a:pt x="4720" y="0"/>
                  </a:lnTo>
                  <a:lnTo>
                    <a:pt x="4750" y="0"/>
                  </a:lnTo>
                  <a:moveTo>
                    <a:pt x="4800" y="0"/>
                  </a:moveTo>
                  <a:lnTo>
                    <a:pt x="4800" y="0"/>
                  </a:lnTo>
                  <a:lnTo>
                    <a:pt x="4830" y="0"/>
                  </a:lnTo>
                  <a:moveTo>
                    <a:pt x="4880" y="0"/>
                  </a:moveTo>
                  <a:lnTo>
                    <a:pt x="4880" y="0"/>
                  </a:lnTo>
                  <a:lnTo>
                    <a:pt x="4910" y="0"/>
                  </a:lnTo>
                  <a:moveTo>
                    <a:pt x="4960" y="0"/>
                  </a:moveTo>
                  <a:lnTo>
                    <a:pt x="4960" y="0"/>
                  </a:lnTo>
                  <a:lnTo>
                    <a:pt x="4990" y="0"/>
                  </a:lnTo>
                  <a:moveTo>
                    <a:pt x="5040" y="0"/>
                  </a:moveTo>
                  <a:lnTo>
                    <a:pt x="5040" y="0"/>
                  </a:lnTo>
                  <a:lnTo>
                    <a:pt x="5070" y="0"/>
                  </a:lnTo>
                  <a:moveTo>
                    <a:pt x="5120" y="0"/>
                  </a:moveTo>
                  <a:lnTo>
                    <a:pt x="5120" y="0"/>
                  </a:lnTo>
                  <a:lnTo>
                    <a:pt x="5150" y="0"/>
                  </a:lnTo>
                  <a:moveTo>
                    <a:pt x="5200" y="0"/>
                  </a:moveTo>
                  <a:lnTo>
                    <a:pt x="5200" y="0"/>
                  </a:lnTo>
                  <a:lnTo>
                    <a:pt x="5230" y="0"/>
                  </a:lnTo>
                  <a:moveTo>
                    <a:pt x="5280" y="0"/>
                  </a:moveTo>
                  <a:lnTo>
                    <a:pt x="5280" y="0"/>
                  </a:lnTo>
                  <a:lnTo>
                    <a:pt x="5310" y="0"/>
                  </a:lnTo>
                  <a:moveTo>
                    <a:pt x="5360" y="0"/>
                  </a:moveTo>
                  <a:lnTo>
                    <a:pt x="5360" y="0"/>
                  </a:lnTo>
                  <a:lnTo>
                    <a:pt x="5390" y="0"/>
                  </a:lnTo>
                  <a:moveTo>
                    <a:pt x="5440" y="0"/>
                  </a:moveTo>
                  <a:lnTo>
                    <a:pt x="5440" y="0"/>
                  </a:lnTo>
                  <a:lnTo>
                    <a:pt x="5470" y="0"/>
                  </a:lnTo>
                  <a:moveTo>
                    <a:pt x="5520" y="0"/>
                  </a:moveTo>
                  <a:lnTo>
                    <a:pt x="5520" y="0"/>
                  </a:lnTo>
                  <a:lnTo>
                    <a:pt x="5550" y="0"/>
                  </a:lnTo>
                  <a:moveTo>
                    <a:pt x="5600" y="0"/>
                  </a:moveTo>
                  <a:lnTo>
                    <a:pt x="5600" y="0"/>
                  </a:lnTo>
                  <a:lnTo>
                    <a:pt x="5630" y="0"/>
                  </a:lnTo>
                  <a:moveTo>
                    <a:pt x="5680" y="0"/>
                  </a:moveTo>
                  <a:lnTo>
                    <a:pt x="5680" y="0"/>
                  </a:lnTo>
                  <a:lnTo>
                    <a:pt x="5710" y="0"/>
                  </a:lnTo>
                  <a:moveTo>
                    <a:pt x="5760" y="0"/>
                  </a:moveTo>
                  <a:lnTo>
                    <a:pt x="5760" y="0"/>
                  </a:lnTo>
                  <a:lnTo>
                    <a:pt x="5790" y="0"/>
                  </a:lnTo>
                  <a:moveTo>
                    <a:pt x="5840" y="0"/>
                  </a:moveTo>
                  <a:lnTo>
                    <a:pt x="5840" y="0"/>
                  </a:lnTo>
                  <a:lnTo>
                    <a:pt x="5870" y="0"/>
                  </a:lnTo>
                  <a:moveTo>
                    <a:pt x="5920" y="0"/>
                  </a:moveTo>
                  <a:lnTo>
                    <a:pt x="5920" y="0"/>
                  </a:lnTo>
                  <a:lnTo>
                    <a:pt x="5950" y="0"/>
                  </a:lnTo>
                  <a:moveTo>
                    <a:pt x="6000" y="0"/>
                  </a:moveTo>
                  <a:lnTo>
                    <a:pt x="6000" y="0"/>
                  </a:lnTo>
                  <a:lnTo>
                    <a:pt x="6030" y="0"/>
                  </a:lnTo>
                  <a:moveTo>
                    <a:pt x="6080" y="0"/>
                  </a:moveTo>
                  <a:lnTo>
                    <a:pt x="6080" y="0"/>
                  </a:lnTo>
                  <a:lnTo>
                    <a:pt x="6110" y="0"/>
                  </a:lnTo>
                  <a:moveTo>
                    <a:pt x="6160" y="0"/>
                  </a:moveTo>
                  <a:lnTo>
                    <a:pt x="6160" y="0"/>
                  </a:lnTo>
                  <a:lnTo>
                    <a:pt x="6190" y="0"/>
                  </a:lnTo>
                  <a:moveTo>
                    <a:pt x="6240" y="0"/>
                  </a:moveTo>
                  <a:lnTo>
                    <a:pt x="6240" y="0"/>
                  </a:lnTo>
                  <a:lnTo>
                    <a:pt x="6270" y="0"/>
                  </a:lnTo>
                  <a:moveTo>
                    <a:pt x="6320" y="0"/>
                  </a:moveTo>
                  <a:lnTo>
                    <a:pt x="6320" y="0"/>
                  </a:lnTo>
                  <a:lnTo>
                    <a:pt x="6350" y="0"/>
                  </a:lnTo>
                  <a:moveTo>
                    <a:pt x="6400" y="0"/>
                  </a:moveTo>
                  <a:lnTo>
                    <a:pt x="6400" y="0"/>
                  </a:lnTo>
                  <a:lnTo>
                    <a:pt x="6430" y="0"/>
                  </a:lnTo>
                  <a:moveTo>
                    <a:pt x="6480" y="0"/>
                  </a:moveTo>
                  <a:lnTo>
                    <a:pt x="6480" y="0"/>
                  </a:lnTo>
                  <a:lnTo>
                    <a:pt x="6510" y="0"/>
                  </a:lnTo>
                  <a:moveTo>
                    <a:pt x="6560" y="0"/>
                  </a:moveTo>
                  <a:lnTo>
                    <a:pt x="6560" y="0"/>
                  </a:lnTo>
                  <a:lnTo>
                    <a:pt x="6590" y="0"/>
                  </a:lnTo>
                  <a:moveTo>
                    <a:pt x="6640" y="0"/>
                  </a:moveTo>
                  <a:lnTo>
                    <a:pt x="6640" y="0"/>
                  </a:lnTo>
                  <a:lnTo>
                    <a:pt x="6670" y="0"/>
                  </a:lnTo>
                  <a:moveTo>
                    <a:pt x="6720" y="0"/>
                  </a:moveTo>
                  <a:lnTo>
                    <a:pt x="6720" y="0"/>
                  </a:lnTo>
                  <a:lnTo>
                    <a:pt x="6750" y="0"/>
                  </a:lnTo>
                  <a:moveTo>
                    <a:pt x="6800" y="0"/>
                  </a:moveTo>
                  <a:lnTo>
                    <a:pt x="6800" y="0"/>
                  </a:lnTo>
                  <a:lnTo>
                    <a:pt x="6830" y="0"/>
                  </a:lnTo>
                  <a:moveTo>
                    <a:pt x="6880" y="0"/>
                  </a:moveTo>
                  <a:lnTo>
                    <a:pt x="6880" y="0"/>
                  </a:lnTo>
                  <a:lnTo>
                    <a:pt x="6910" y="0"/>
                  </a:lnTo>
                  <a:moveTo>
                    <a:pt x="6960" y="0"/>
                  </a:moveTo>
                  <a:lnTo>
                    <a:pt x="6960" y="0"/>
                  </a:lnTo>
                  <a:lnTo>
                    <a:pt x="6990" y="0"/>
                  </a:lnTo>
                  <a:moveTo>
                    <a:pt x="7040" y="0"/>
                  </a:moveTo>
                  <a:lnTo>
                    <a:pt x="7040" y="0"/>
                  </a:lnTo>
                  <a:lnTo>
                    <a:pt x="7070" y="0"/>
                  </a:lnTo>
                  <a:moveTo>
                    <a:pt x="7120" y="0"/>
                  </a:moveTo>
                  <a:lnTo>
                    <a:pt x="7120" y="0"/>
                  </a:lnTo>
                  <a:lnTo>
                    <a:pt x="7150" y="0"/>
                  </a:lnTo>
                  <a:moveTo>
                    <a:pt x="7200" y="0"/>
                  </a:moveTo>
                  <a:lnTo>
                    <a:pt x="7200" y="0"/>
                  </a:lnTo>
                  <a:lnTo>
                    <a:pt x="7230" y="0"/>
                  </a:lnTo>
                  <a:moveTo>
                    <a:pt x="7280" y="0"/>
                  </a:moveTo>
                  <a:lnTo>
                    <a:pt x="7280" y="0"/>
                  </a:lnTo>
                  <a:lnTo>
                    <a:pt x="7310" y="0"/>
                  </a:lnTo>
                  <a:moveTo>
                    <a:pt x="7360" y="0"/>
                  </a:moveTo>
                  <a:lnTo>
                    <a:pt x="7360" y="0"/>
                  </a:lnTo>
                  <a:lnTo>
                    <a:pt x="7379" y="0"/>
                  </a:lnTo>
                </a:path>
              </a:pathLst>
            </a:custGeom>
            <a:noFill/>
            <a:ln w="6" cap="rnd">
              <a:solidFill>
                <a:srgbClr val="0000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87811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IPA_det_plot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546" y="138338"/>
            <a:ext cx="8420100" cy="6719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298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00" y="152400"/>
            <a:ext cx="5638800" cy="6517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8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sedac.ciesin.columbia.edu/downloads/maps/species-v1/species-v1-global-amphibian-family-richness/North_America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28600"/>
            <a:ext cx="4495800" cy="5812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374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Species richness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Cut stops with fewer than 9 surveys</a:t>
            </a:r>
          </a:p>
          <a:p>
            <a:r>
              <a:rPr lang="en-US" dirty="0" smtClean="0"/>
              <a:t>Poisson regression of total surveys and net primary productivity (NPP) on raw richness</a:t>
            </a:r>
          </a:p>
          <a:p>
            <a:r>
              <a:rPr lang="en-US" dirty="0" smtClean="0"/>
              <a:t>Analyze residuals with a mixed model including fixed effects of interest and route-specific random effect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189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Ancillary richness analyses: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Richness with no-noise data only (and noise level excluded as an explanatory variable)</a:t>
            </a:r>
          </a:p>
          <a:p>
            <a:r>
              <a:rPr lang="en-US" dirty="0" smtClean="0"/>
              <a:t>Richness based on a subset of species and surveys with estimated detection rates &gt; 90%</a:t>
            </a:r>
          </a:p>
          <a:p>
            <a:r>
              <a:rPr lang="en-US" dirty="0" smtClean="0"/>
              <a:t>Presence/absence of at least one “rare species” – i.e. &gt;100 potential sites but &lt;20% detections</a:t>
            </a:r>
          </a:p>
          <a:p>
            <a:r>
              <a:rPr lang="en-US" dirty="0"/>
              <a:t>Structural equation model including inter-related explanatory variables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42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9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3" name="Canvas 55"/>
          <p:cNvGrpSpPr/>
          <p:nvPr/>
        </p:nvGrpSpPr>
        <p:grpSpPr>
          <a:xfrm>
            <a:off x="2030090" y="164753"/>
            <a:ext cx="5955030" cy="5926455"/>
            <a:chOff x="0" y="0"/>
            <a:chExt cx="5955030" cy="5926455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5955030" cy="5926455"/>
            </a:xfrm>
            <a:prstGeom prst="rect">
              <a:avLst/>
            </a:prstGeom>
            <a:noFill/>
            <a:ln>
              <a:noFill/>
            </a:ln>
          </p:spPr>
        </p:sp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374015" y="0"/>
              <a:ext cx="69215" cy="32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900">
                  <a:solidFill>
                    <a:srgbClr val="000000"/>
                  </a:solidFill>
                  <a:effectLst/>
                  <a:latin typeface="Lucida Console"/>
                  <a:ea typeface="Calibri"/>
                  <a:cs typeface="Lucida Console"/>
                </a:rPr>
                <a:t>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2009775" y="0"/>
              <a:ext cx="69215" cy="32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900">
                  <a:solidFill>
                    <a:srgbClr val="000000"/>
                  </a:solidFill>
                  <a:effectLst/>
                  <a:latin typeface="Lucida Console"/>
                  <a:ea typeface="Calibri"/>
                  <a:cs typeface="Lucida Console"/>
                </a:rPr>
                <a:t>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74015" y="114935"/>
              <a:ext cx="29210" cy="32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374015" y="276225"/>
              <a:ext cx="29210" cy="32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374015" y="578485"/>
              <a:ext cx="29210" cy="32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596900" y="2778760"/>
              <a:ext cx="1535430" cy="1078230"/>
            </a:xfrm>
            <a:prstGeom prst="ellipse">
              <a:avLst/>
            </a:prstGeom>
            <a:solidFill>
              <a:srgbClr val="95B3D7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584835" y="2767330"/>
              <a:ext cx="1559560" cy="1101725"/>
            </a:xfrm>
            <a:custGeom>
              <a:avLst/>
              <a:gdLst>
                <a:gd name="T0" fmla="*/ 25 w 2456"/>
                <a:gd name="T1" fmla="*/ 692 h 1735"/>
                <a:gd name="T2" fmla="*/ 122 w 2456"/>
                <a:gd name="T3" fmla="*/ 489 h 1735"/>
                <a:gd name="T4" fmla="*/ 283 w 2456"/>
                <a:gd name="T5" fmla="*/ 314 h 1735"/>
                <a:gd name="T6" fmla="*/ 496 w 2456"/>
                <a:gd name="T7" fmla="*/ 171 h 1735"/>
                <a:gd name="T8" fmla="*/ 752 w 2456"/>
                <a:gd name="T9" fmla="*/ 67 h 1735"/>
                <a:gd name="T10" fmla="*/ 1042 w 2456"/>
                <a:gd name="T11" fmla="*/ 10 h 1735"/>
                <a:gd name="T12" fmla="*/ 1353 w 2456"/>
                <a:gd name="T13" fmla="*/ 4 h 1735"/>
                <a:gd name="T14" fmla="*/ 1648 w 2456"/>
                <a:gd name="T15" fmla="*/ 52 h 1735"/>
                <a:gd name="T16" fmla="*/ 1912 w 2456"/>
                <a:gd name="T17" fmla="*/ 146 h 1735"/>
                <a:gd name="T18" fmla="*/ 2134 w 2456"/>
                <a:gd name="T19" fmla="*/ 282 h 1735"/>
                <a:gd name="T20" fmla="*/ 2306 w 2456"/>
                <a:gd name="T21" fmla="*/ 451 h 1735"/>
                <a:gd name="T22" fmla="*/ 2417 w 2456"/>
                <a:gd name="T23" fmla="*/ 648 h 1735"/>
                <a:gd name="T24" fmla="*/ 2456 w 2456"/>
                <a:gd name="T25" fmla="*/ 867 h 1735"/>
                <a:gd name="T26" fmla="*/ 2417 w 2456"/>
                <a:gd name="T27" fmla="*/ 1085 h 1735"/>
                <a:gd name="T28" fmla="*/ 2307 w 2456"/>
                <a:gd name="T29" fmla="*/ 1283 h 1735"/>
                <a:gd name="T30" fmla="*/ 2135 w 2456"/>
                <a:gd name="T31" fmla="*/ 1452 h 1735"/>
                <a:gd name="T32" fmla="*/ 1913 w 2456"/>
                <a:gd name="T33" fmla="*/ 1588 h 1735"/>
                <a:gd name="T34" fmla="*/ 1649 w 2456"/>
                <a:gd name="T35" fmla="*/ 1683 h 1735"/>
                <a:gd name="T36" fmla="*/ 1353 w 2456"/>
                <a:gd name="T37" fmla="*/ 1730 h 1735"/>
                <a:gd name="T38" fmla="*/ 1042 w 2456"/>
                <a:gd name="T39" fmla="*/ 1725 h 1735"/>
                <a:gd name="T40" fmla="*/ 753 w 2456"/>
                <a:gd name="T41" fmla="*/ 1667 h 1735"/>
                <a:gd name="T42" fmla="*/ 496 w 2456"/>
                <a:gd name="T43" fmla="*/ 1564 h 1735"/>
                <a:gd name="T44" fmla="*/ 283 w 2456"/>
                <a:gd name="T45" fmla="*/ 1422 h 1735"/>
                <a:gd name="T46" fmla="*/ 123 w 2456"/>
                <a:gd name="T47" fmla="*/ 1246 h 1735"/>
                <a:gd name="T48" fmla="*/ 26 w 2456"/>
                <a:gd name="T49" fmla="*/ 1044 h 1735"/>
                <a:gd name="T50" fmla="*/ 39 w 2456"/>
                <a:gd name="T51" fmla="*/ 909 h 1735"/>
                <a:gd name="T52" fmla="*/ 90 w 2456"/>
                <a:gd name="T53" fmla="*/ 1112 h 1735"/>
                <a:gd name="T54" fmla="*/ 208 w 2456"/>
                <a:gd name="T55" fmla="*/ 1295 h 1735"/>
                <a:gd name="T56" fmla="*/ 384 w 2456"/>
                <a:gd name="T57" fmla="*/ 1452 h 1735"/>
                <a:gd name="T58" fmla="*/ 608 w 2456"/>
                <a:gd name="T59" fmla="*/ 1576 h 1735"/>
                <a:gd name="T60" fmla="*/ 872 w 2456"/>
                <a:gd name="T61" fmla="*/ 1659 h 1735"/>
                <a:gd name="T62" fmla="*/ 1166 w 2456"/>
                <a:gd name="T63" fmla="*/ 1696 h 1735"/>
                <a:gd name="T64" fmla="*/ 1469 w 2456"/>
                <a:gd name="T65" fmla="*/ 1680 h 1735"/>
                <a:gd name="T66" fmla="*/ 1746 w 2456"/>
                <a:gd name="T67" fmla="*/ 1615 h 1735"/>
                <a:gd name="T68" fmla="*/ 1988 w 2456"/>
                <a:gd name="T69" fmla="*/ 1506 h 1735"/>
                <a:gd name="T70" fmla="*/ 2184 w 2456"/>
                <a:gd name="T71" fmla="*/ 1362 h 1735"/>
                <a:gd name="T72" fmla="*/ 2326 w 2456"/>
                <a:gd name="T73" fmla="*/ 1188 h 1735"/>
                <a:gd name="T74" fmla="*/ 2405 w 2456"/>
                <a:gd name="T75" fmla="*/ 993 h 1735"/>
                <a:gd name="T76" fmla="*/ 2413 w 2456"/>
                <a:gd name="T77" fmla="*/ 784 h 1735"/>
                <a:gd name="T78" fmla="*/ 2348 w 2456"/>
                <a:gd name="T79" fmla="*/ 585 h 1735"/>
                <a:gd name="T80" fmla="*/ 2218 w 2456"/>
                <a:gd name="T81" fmla="*/ 406 h 1735"/>
                <a:gd name="T82" fmla="*/ 2031 w 2456"/>
                <a:gd name="T83" fmla="*/ 255 h 1735"/>
                <a:gd name="T84" fmla="*/ 1798 w 2456"/>
                <a:gd name="T85" fmla="*/ 138 h 1735"/>
                <a:gd name="T86" fmla="*/ 1527 w 2456"/>
                <a:gd name="T87" fmla="*/ 64 h 1735"/>
                <a:gd name="T88" fmla="*/ 1229 w 2456"/>
                <a:gd name="T89" fmla="*/ 37 h 1735"/>
                <a:gd name="T90" fmla="*/ 930 w 2456"/>
                <a:gd name="T91" fmla="*/ 64 h 1735"/>
                <a:gd name="T92" fmla="*/ 659 w 2456"/>
                <a:gd name="T93" fmla="*/ 138 h 1735"/>
                <a:gd name="T94" fmla="*/ 426 w 2456"/>
                <a:gd name="T95" fmla="*/ 255 h 1735"/>
                <a:gd name="T96" fmla="*/ 239 w 2456"/>
                <a:gd name="T97" fmla="*/ 405 h 1735"/>
                <a:gd name="T98" fmla="*/ 109 w 2456"/>
                <a:gd name="T99" fmla="*/ 583 h 1735"/>
                <a:gd name="T100" fmla="*/ 44 w 2456"/>
                <a:gd name="T101" fmla="*/ 782 h 1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56" h="1735">
                  <a:moveTo>
                    <a:pt x="0" y="868"/>
                  </a:moveTo>
                  <a:lnTo>
                    <a:pt x="2" y="823"/>
                  </a:lnTo>
                  <a:lnTo>
                    <a:pt x="6" y="778"/>
                  </a:lnTo>
                  <a:lnTo>
                    <a:pt x="14" y="735"/>
                  </a:lnTo>
                  <a:lnTo>
                    <a:pt x="25" y="692"/>
                  </a:lnTo>
                  <a:lnTo>
                    <a:pt x="39" y="649"/>
                  </a:lnTo>
                  <a:lnTo>
                    <a:pt x="56" y="608"/>
                  </a:lnTo>
                  <a:lnTo>
                    <a:pt x="75" y="567"/>
                  </a:lnTo>
                  <a:lnTo>
                    <a:pt x="98" y="528"/>
                  </a:lnTo>
                  <a:lnTo>
                    <a:pt x="122" y="489"/>
                  </a:lnTo>
                  <a:lnTo>
                    <a:pt x="150" y="452"/>
                  </a:lnTo>
                  <a:lnTo>
                    <a:pt x="179" y="415"/>
                  </a:lnTo>
                  <a:lnTo>
                    <a:pt x="212" y="380"/>
                  </a:lnTo>
                  <a:lnTo>
                    <a:pt x="246" y="346"/>
                  </a:lnTo>
                  <a:lnTo>
                    <a:pt x="283" y="314"/>
                  </a:lnTo>
                  <a:lnTo>
                    <a:pt x="321" y="282"/>
                  </a:lnTo>
                  <a:lnTo>
                    <a:pt x="362" y="252"/>
                  </a:lnTo>
                  <a:lnTo>
                    <a:pt x="405" y="224"/>
                  </a:lnTo>
                  <a:lnTo>
                    <a:pt x="449" y="197"/>
                  </a:lnTo>
                  <a:lnTo>
                    <a:pt x="496" y="171"/>
                  </a:lnTo>
                  <a:lnTo>
                    <a:pt x="544" y="147"/>
                  </a:lnTo>
                  <a:lnTo>
                    <a:pt x="594" y="124"/>
                  </a:lnTo>
                  <a:lnTo>
                    <a:pt x="645" y="104"/>
                  </a:lnTo>
                  <a:lnTo>
                    <a:pt x="698" y="85"/>
                  </a:lnTo>
                  <a:lnTo>
                    <a:pt x="752" y="67"/>
                  </a:lnTo>
                  <a:lnTo>
                    <a:pt x="807" y="52"/>
                  </a:lnTo>
                  <a:lnTo>
                    <a:pt x="864" y="39"/>
                  </a:lnTo>
                  <a:lnTo>
                    <a:pt x="922" y="27"/>
                  </a:lnTo>
                  <a:lnTo>
                    <a:pt x="981" y="17"/>
                  </a:lnTo>
                  <a:lnTo>
                    <a:pt x="1042" y="10"/>
                  </a:lnTo>
                  <a:lnTo>
                    <a:pt x="1103" y="4"/>
                  </a:lnTo>
                  <a:lnTo>
                    <a:pt x="1165" y="1"/>
                  </a:lnTo>
                  <a:lnTo>
                    <a:pt x="1228" y="0"/>
                  </a:lnTo>
                  <a:lnTo>
                    <a:pt x="1291" y="1"/>
                  </a:lnTo>
                  <a:lnTo>
                    <a:pt x="1353" y="4"/>
                  </a:lnTo>
                  <a:lnTo>
                    <a:pt x="1414" y="10"/>
                  </a:lnTo>
                  <a:lnTo>
                    <a:pt x="1474" y="17"/>
                  </a:lnTo>
                  <a:lnTo>
                    <a:pt x="1533" y="27"/>
                  </a:lnTo>
                  <a:lnTo>
                    <a:pt x="1592" y="38"/>
                  </a:lnTo>
                  <a:lnTo>
                    <a:pt x="1648" y="52"/>
                  </a:lnTo>
                  <a:lnTo>
                    <a:pt x="1704" y="67"/>
                  </a:lnTo>
                  <a:lnTo>
                    <a:pt x="1758" y="84"/>
                  </a:lnTo>
                  <a:lnTo>
                    <a:pt x="1811" y="103"/>
                  </a:lnTo>
                  <a:lnTo>
                    <a:pt x="1862" y="124"/>
                  </a:lnTo>
                  <a:lnTo>
                    <a:pt x="1912" y="146"/>
                  </a:lnTo>
                  <a:lnTo>
                    <a:pt x="1960" y="170"/>
                  </a:lnTo>
                  <a:lnTo>
                    <a:pt x="2006" y="196"/>
                  </a:lnTo>
                  <a:lnTo>
                    <a:pt x="2051" y="223"/>
                  </a:lnTo>
                  <a:lnTo>
                    <a:pt x="2094" y="252"/>
                  </a:lnTo>
                  <a:lnTo>
                    <a:pt x="2134" y="282"/>
                  </a:lnTo>
                  <a:lnTo>
                    <a:pt x="2173" y="313"/>
                  </a:lnTo>
                  <a:lnTo>
                    <a:pt x="2210" y="346"/>
                  </a:lnTo>
                  <a:lnTo>
                    <a:pt x="2244" y="380"/>
                  </a:lnTo>
                  <a:lnTo>
                    <a:pt x="2276" y="415"/>
                  </a:lnTo>
                  <a:lnTo>
                    <a:pt x="2306" y="451"/>
                  </a:lnTo>
                  <a:lnTo>
                    <a:pt x="2333" y="488"/>
                  </a:lnTo>
                  <a:lnTo>
                    <a:pt x="2358" y="527"/>
                  </a:lnTo>
                  <a:lnTo>
                    <a:pt x="2380" y="566"/>
                  </a:lnTo>
                  <a:lnTo>
                    <a:pt x="2400" y="607"/>
                  </a:lnTo>
                  <a:lnTo>
                    <a:pt x="2417" y="648"/>
                  </a:lnTo>
                  <a:lnTo>
                    <a:pt x="2431" y="690"/>
                  </a:lnTo>
                  <a:lnTo>
                    <a:pt x="2442" y="733"/>
                  </a:lnTo>
                  <a:lnTo>
                    <a:pt x="2450" y="777"/>
                  </a:lnTo>
                  <a:lnTo>
                    <a:pt x="2454" y="821"/>
                  </a:lnTo>
                  <a:lnTo>
                    <a:pt x="2456" y="867"/>
                  </a:lnTo>
                  <a:lnTo>
                    <a:pt x="2455" y="911"/>
                  </a:lnTo>
                  <a:lnTo>
                    <a:pt x="2450" y="956"/>
                  </a:lnTo>
                  <a:lnTo>
                    <a:pt x="2442" y="1000"/>
                  </a:lnTo>
                  <a:lnTo>
                    <a:pt x="2431" y="1043"/>
                  </a:lnTo>
                  <a:lnTo>
                    <a:pt x="2417" y="1085"/>
                  </a:lnTo>
                  <a:lnTo>
                    <a:pt x="2400" y="1127"/>
                  </a:lnTo>
                  <a:lnTo>
                    <a:pt x="2381" y="1167"/>
                  </a:lnTo>
                  <a:lnTo>
                    <a:pt x="2359" y="1207"/>
                  </a:lnTo>
                  <a:lnTo>
                    <a:pt x="2334" y="1245"/>
                  </a:lnTo>
                  <a:lnTo>
                    <a:pt x="2307" y="1283"/>
                  </a:lnTo>
                  <a:lnTo>
                    <a:pt x="2277" y="1319"/>
                  </a:lnTo>
                  <a:lnTo>
                    <a:pt x="2245" y="1355"/>
                  </a:lnTo>
                  <a:lnTo>
                    <a:pt x="2210" y="1388"/>
                  </a:lnTo>
                  <a:lnTo>
                    <a:pt x="2174" y="1421"/>
                  </a:lnTo>
                  <a:lnTo>
                    <a:pt x="2135" y="1452"/>
                  </a:lnTo>
                  <a:lnTo>
                    <a:pt x="2094" y="1482"/>
                  </a:lnTo>
                  <a:lnTo>
                    <a:pt x="2052" y="1511"/>
                  </a:lnTo>
                  <a:lnTo>
                    <a:pt x="2007" y="1538"/>
                  </a:lnTo>
                  <a:lnTo>
                    <a:pt x="1961" y="1564"/>
                  </a:lnTo>
                  <a:lnTo>
                    <a:pt x="1913" y="1588"/>
                  </a:lnTo>
                  <a:lnTo>
                    <a:pt x="1863" y="1610"/>
                  </a:lnTo>
                  <a:lnTo>
                    <a:pt x="1812" y="1631"/>
                  </a:lnTo>
                  <a:lnTo>
                    <a:pt x="1759" y="1650"/>
                  </a:lnTo>
                  <a:lnTo>
                    <a:pt x="1705" y="1667"/>
                  </a:lnTo>
                  <a:lnTo>
                    <a:pt x="1649" y="1683"/>
                  </a:lnTo>
                  <a:lnTo>
                    <a:pt x="1592" y="1696"/>
                  </a:lnTo>
                  <a:lnTo>
                    <a:pt x="1534" y="1708"/>
                  </a:lnTo>
                  <a:lnTo>
                    <a:pt x="1475" y="1717"/>
                  </a:lnTo>
                  <a:lnTo>
                    <a:pt x="1415" y="1725"/>
                  </a:lnTo>
                  <a:lnTo>
                    <a:pt x="1353" y="1730"/>
                  </a:lnTo>
                  <a:lnTo>
                    <a:pt x="1291" y="1734"/>
                  </a:lnTo>
                  <a:lnTo>
                    <a:pt x="1229" y="1735"/>
                  </a:lnTo>
                  <a:lnTo>
                    <a:pt x="1166" y="1734"/>
                  </a:lnTo>
                  <a:lnTo>
                    <a:pt x="1103" y="1730"/>
                  </a:lnTo>
                  <a:lnTo>
                    <a:pt x="1042" y="1725"/>
                  </a:lnTo>
                  <a:lnTo>
                    <a:pt x="982" y="1717"/>
                  </a:lnTo>
                  <a:lnTo>
                    <a:pt x="923" y="1708"/>
                  </a:lnTo>
                  <a:lnTo>
                    <a:pt x="865" y="1696"/>
                  </a:lnTo>
                  <a:lnTo>
                    <a:pt x="808" y="1683"/>
                  </a:lnTo>
                  <a:lnTo>
                    <a:pt x="753" y="1667"/>
                  </a:lnTo>
                  <a:lnTo>
                    <a:pt x="698" y="1650"/>
                  </a:lnTo>
                  <a:lnTo>
                    <a:pt x="645" y="1631"/>
                  </a:lnTo>
                  <a:lnTo>
                    <a:pt x="594" y="1610"/>
                  </a:lnTo>
                  <a:lnTo>
                    <a:pt x="544" y="1588"/>
                  </a:lnTo>
                  <a:lnTo>
                    <a:pt x="496" y="1564"/>
                  </a:lnTo>
                  <a:lnTo>
                    <a:pt x="450" y="1539"/>
                  </a:lnTo>
                  <a:lnTo>
                    <a:pt x="405" y="1512"/>
                  </a:lnTo>
                  <a:lnTo>
                    <a:pt x="363" y="1483"/>
                  </a:lnTo>
                  <a:lnTo>
                    <a:pt x="322" y="1453"/>
                  </a:lnTo>
                  <a:lnTo>
                    <a:pt x="283" y="1422"/>
                  </a:lnTo>
                  <a:lnTo>
                    <a:pt x="247" y="1389"/>
                  </a:lnTo>
                  <a:lnTo>
                    <a:pt x="212" y="1355"/>
                  </a:lnTo>
                  <a:lnTo>
                    <a:pt x="180" y="1320"/>
                  </a:lnTo>
                  <a:lnTo>
                    <a:pt x="150" y="1284"/>
                  </a:lnTo>
                  <a:lnTo>
                    <a:pt x="123" y="1246"/>
                  </a:lnTo>
                  <a:lnTo>
                    <a:pt x="98" y="1208"/>
                  </a:lnTo>
                  <a:lnTo>
                    <a:pt x="76" y="1168"/>
                  </a:lnTo>
                  <a:lnTo>
                    <a:pt x="57" y="1128"/>
                  </a:lnTo>
                  <a:lnTo>
                    <a:pt x="40" y="1086"/>
                  </a:lnTo>
                  <a:lnTo>
                    <a:pt x="26" y="1044"/>
                  </a:lnTo>
                  <a:lnTo>
                    <a:pt x="15" y="1001"/>
                  </a:lnTo>
                  <a:lnTo>
                    <a:pt x="7" y="957"/>
                  </a:lnTo>
                  <a:lnTo>
                    <a:pt x="2" y="913"/>
                  </a:lnTo>
                  <a:lnTo>
                    <a:pt x="0" y="868"/>
                  </a:lnTo>
                  <a:close/>
                  <a:moveTo>
                    <a:pt x="39" y="909"/>
                  </a:moveTo>
                  <a:lnTo>
                    <a:pt x="44" y="951"/>
                  </a:lnTo>
                  <a:lnTo>
                    <a:pt x="51" y="992"/>
                  </a:lnTo>
                  <a:lnTo>
                    <a:pt x="61" y="1032"/>
                  </a:lnTo>
                  <a:lnTo>
                    <a:pt x="75" y="1072"/>
                  </a:lnTo>
                  <a:lnTo>
                    <a:pt x="90" y="1112"/>
                  </a:lnTo>
                  <a:lnTo>
                    <a:pt x="109" y="1150"/>
                  </a:lnTo>
                  <a:lnTo>
                    <a:pt x="130" y="1188"/>
                  </a:lnTo>
                  <a:lnTo>
                    <a:pt x="153" y="1224"/>
                  </a:lnTo>
                  <a:lnTo>
                    <a:pt x="179" y="1260"/>
                  </a:lnTo>
                  <a:lnTo>
                    <a:pt x="208" y="1295"/>
                  </a:lnTo>
                  <a:lnTo>
                    <a:pt x="239" y="1329"/>
                  </a:lnTo>
                  <a:lnTo>
                    <a:pt x="272" y="1361"/>
                  </a:lnTo>
                  <a:lnTo>
                    <a:pt x="307" y="1393"/>
                  </a:lnTo>
                  <a:lnTo>
                    <a:pt x="344" y="1423"/>
                  </a:lnTo>
                  <a:lnTo>
                    <a:pt x="384" y="1452"/>
                  </a:lnTo>
                  <a:lnTo>
                    <a:pt x="425" y="1480"/>
                  </a:lnTo>
                  <a:lnTo>
                    <a:pt x="468" y="1506"/>
                  </a:lnTo>
                  <a:lnTo>
                    <a:pt x="513" y="1531"/>
                  </a:lnTo>
                  <a:lnTo>
                    <a:pt x="560" y="1554"/>
                  </a:lnTo>
                  <a:lnTo>
                    <a:pt x="608" y="1576"/>
                  </a:lnTo>
                  <a:lnTo>
                    <a:pt x="658" y="1596"/>
                  </a:lnTo>
                  <a:lnTo>
                    <a:pt x="710" y="1615"/>
                  </a:lnTo>
                  <a:lnTo>
                    <a:pt x="763" y="1631"/>
                  </a:lnTo>
                  <a:lnTo>
                    <a:pt x="817" y="1646"/>
                  </a:lnTo>
                  <a:lnTo>
                    <a:pt x="872" y="1659"/>
                  </a:lnTo>
                  <a:lnTo>
                    <a:pt x="929" y="1671"/>
                  </a:lnTo>
                  <a:lnTo>
                    <a:pt x="987" y="1680"/>
                  </a:lnTo>
                  <a:lnTo>
                    <a:pt x="1046" y="1688"/>
                  </a:lnTo>
                  <a:lnTo>
                    <a:pt x="1105" y="1693"/>
                  </a:lnTo>
                  <a:lnTo>
                    <a:pt x="1166" y="1696"/>
                  </a:lnTo>
                  <a:lnTo>
                    <a:pt x="1228" y="1697"/>
                  </a:lnTo>
                  <a:lnTo>
                    <a:pt x="1289" y="1696"/>
                  </a:lnTo>
                  <a:lnTo>
                    <a:pt x="1350" y="1693"/>
                  </a:lnTo>
                  <a:lnTo>
                    <a:pt x="1410" y="1688"/>
                  </a:lnTo>
                  <a:lnTo>
                    <a:pt x="1469" y="1680"/>
                  </a:lnTo>
                  <a:lnTo>
                    <a:pt x="1527" y="1671"/>
                  </a:lnTo>
                  <a:lnTo>
                    <a:pt x="1584" y="1660"/>
                  </a:lnTo>
                  <a:lnTo>
                    <a:pt x="1639" y="1647"/>
                  </a:lnTo>
                  <a:lnTo>
                    <a:pt x="1693" y="1631"/>
                  </a:lnTo>
                  <a:lnTo>
                    <a:pt x="1746" y="1615"/>
                  </a:lnTo>
                  <a:lnTo>
                    <a:pt x="1798" y="1596"/>
                  </a:lnTo>
                  <a:lnTo>
                    <a:pt x="1848" y="1576"/>
                  </a:lnTo>
                  <a:lnTo>
                    <a:pt x="1896" y="1554"/>
                  </a:lnTo>
                  <a:lnTo>
                    <a:pt x="1943" y="1531"/>
                  </a:lnTo>
                  <a:lnTo>
                    <a:pt x="1988" y="1506"/>
                  </a:lnTo>
                  <a:lnTo>
                    <a:pt x="2031" y="1480"/>
                  </a:lnTo>
                  <a:lnTo>
                    <a:pt x="2072" y="1452"/>
                  </a:lnTo>
                  <a:lnTo>
                    <a:pt x="2111" y="1424"/>
                  </a:lnTo>
                  <a:lnTo>
                    <a:pt x="2149" y="1393"/>
                  </a:lnTo>
                  <a:lnTo>
                    <a:pt x="2184" y="1362"/>
                  </a:lnTo>
                  <a:lnTo>
                    <a:pt x="2217" y="1329"/>
                  </a:lnTo>
                  <a:lnTo>
                    <a:pt x="2248" y="1296"/>
                  </a:lnTo>
                  <a:lnTo>
                    <a:pt x="2276" y="1261"/>
                  </a:lnTo>
                  <a:lnTo>
                    <a:pt x="2302" y="1225"/>
                  </a:lnTo>
                  <a:lnTo>
                    <a:pt x="2326" y="1188"/>
                  </a:lnTo>
                  <a:lnTo>
                    <a:pt x="2347" y="1151"/>
                  </a:lnTo>
                  <a:lnTo>
                    <a:pt x="2366" y="1113"/>
                  </a:lnTo>
                  <a:lnTo>
                    <a:pt x="2382" y="1074"/>
                  </a:lnTo>
                  <a:lnTo>
                    <a:pt x="2395" y="1034"/>
                  </a:lnTo>
                  <a:lnTo>
                    <a:pt x="2405" y="993"/>
                  </a:lnTo>
                  <a:lnTo>
                    <a:pt x="2413" y="952"/>
                  </a:lnTo>
                  <a:lnTo>
                    <a:pt x="2417" y="910"/>
                  </a:lnTo>
                  <a:lnTo>
                    <a:pt x="2419" y="868"/>
                  </a:lnTo>
                  <a:lnTo>
                    <a:pt x="2417" y="826"/>
                  </a:lnTo>
                  <a:lnTo>
                    <a:pt x="2413" y="784"/>
                  </a:lnTo>
                  <a:lnTo>
                    <a:pt x="2405" y="743"/>
                  </a:lnTo>
                  <a:lnTo>
                    <a:pt x="2395" y="702"/>
                  </a:lnTo>
                  <a:lnTo>
                    <a:pt x="2382" y="662"/>
                  </a:lnTo>
                  <a:lnTo>
                    <a:pt x="2366" y="623"/>
                  </a:lnTo>
                  <a:lnTo>
                    <a:pt x="2348" y="585"/>
                  </a:lnTo>
                  <a:lnTo>
                    <a:pt x="2326" y="547"/>
                  </a:lnTo>
                  <a:lnTo>
                    <a:pt x="2303" y="510"/>
                  </a:lnTo>
                  <a:lnTo>
                    <a:pt x="2277" y="475"/>
                  </a:lnTo>
                  <a:lnTo>
                    <a:pt x="2249" y="440"/>
                  </a:lnTo>
                  <a:lnTo>
                    <a:pt x="2218" y="406"/>
                  </a:lnTo>
                  <a:lnTo>
                    <a:pt x="2185" y="373"/>
                  </a:lnTo>
                  <a:lnTo>
                    <a:pt x="2149" y="342"/>
                  </a:lnTo>
                  <a:lnTo>
                    <a:pt x="2112" y="312"/>
                  </a:lnTo>
                  <a:lnTo>
                    <a:pt x="2073" y="283"/>
                  </a:lnTo>
                  <a:lnTo>
                    <a:pt x="2031" y="255"/>
                  </a:lnTo>
                  <a:lnTo>
                    <a:pt x="1988" y="229"/>
                  </a:lnTo>
                  <a:lnTo>
                    <a:pt x="1943" y="204"/>
                  </a:lnTo>
                  <a:lnTo>
                    <a:pt x="1896" y="181"/>
                  </a:lnTo>
                  <a:lnTo>
                    <a:pt x="1848" y="159"/>
                  </a:lnTo>
                  <a:lnTo>
                    <a:pt x="1798" y="138"/>
                  </a:lnTo>
                  <a:lnTo>
                    <a:pt x="1747" y="120"/>
                  </a:lnTo>
                  <a:lnTo>
                    <a:pt x="1694" y="103"/>
                  </a:lnTo>
                  <a:lnTo>
                    <a:pt x="1640" y="88"/>
                  </a:lnTo>
                  <a:lnTo>
                    <a:pt x="1584" y="75"/>
                  </a:lnTo>
                  <a:lnTo>
                    <a:pt x="1527" y="64"/>
                  </a:lnTo>
                  <a:lnTo>
                    <a:pt x="1470" y="54"/>
                  </a:lnTo>
                  <a:lnTo>
                    <a:pt x="1411" y="47"/>
                  </a:lnTo>
                  <a:lnTo>
                    <a:pt x="1351" y="42"/>
                  </a:lnTo>
                  <a:lnTo>
                    <a:pt x="1290" y="38"/>
                  </a:lnTo>
                  <a:lnTo>
                    <a:pt x="1229" y="37"/>
                  </a:lnTo>
                  <a:lnTo>
                    <a:pt x="1167" y="38"/>
                  </a:lnTo>
                  <a:lnTo>
                    <a:pt x="1106" y="41"/>
                  </a:lnTo>
                  <a:lnTo>
                    <a:pt x="1046" y="47"/>
                  </a:lnTo>
                  <a:lnTo>
                    <a:pt x="988" y="54"/>
                  </a:lnTo>
                  <a:lnTo>
                    <a:pt x="930" y="64"/>
                  </a:lnTo>
                  <a:lnTo>
                    <a:pt x="873" y="75"/>
                  </a:lnTo>
                  <a:lnTo>
                    <a:pt x="817" y="88"/>
                  </a:lnTo>
                  <a:lnTo>
                    <a:pt x="763" y="103"/>
                  </a:lnTo>
                  <a:lnTo>
                    <a:pt x="710" y="120"/>
                  </a:lnTo>
                  <a:lnTo>
                    <a:pt x="659" y="138"/>
                  </a:lnTo>
                  <a:lnTo>
                    <a:pt x="609" y="158"/>
                  </a:lnTo>
                  <a:lnTo>
                    <a:pt x="560" y="180"/>
                  </a:lnTo>
                  <a:lnTo>
                    <a:pt x="514" y="204"/>
                  </a:lnTo>
                  <a:lnTo>
                    <a:pt x="469" y="228"/>
                  </a:lnTo>
                  <a:lnTo>
                    <a:pt x="426" y="255"/>
                  </a:lnTo>
                  <a:lnTo>
                    <a:pt x="384" y="282"/>
                  </a:lnTo>
                  <a:lnTo>
                    <a:pt x="345" y="311"/>
                  </a:lnTo>
                  <a:lnTo>
                    <a:pt x="308" y="341"/>
                  </a:lnTo>
                  <a:lnTo>
                    <a:pt x="272" y="373"/>
                  </a:lnTo>
                  <a:lnTo>
                    <a:pt x="239" y="405"/>
                  </a:lnTo>
                  <a:lnTo>
                    <a:pt x="209" y="439"/>
                  </a:lnTo>
                  <a:lnTo>
                    <a:pt x="180" y="474"/>
                  </a:lnTo>
                  <a:lnTo>
                    <a:pt x="154" y="509"/>
                  </a:lnTo>
                  <a:lnTo>
                    <a:pt x="130" y="546"/>
                  </a:lnTo>
                  <a:lnTo>
                    <a:pt x="109" y="583"/>
                  </a:lnTo>
                  <a:lnTo>
                    <a:pt x="91" y="622"/>
                  </a:lnTo>
                  <a:lnTo>
                    <a:pt x="75" y="661"/>
                  </a:lnTo>
                  <a:lnTo>
                    <a:pt x="62" y="701"/>
                  </a:lnTo>
                  <a:lnTo>
                    <a:pt x="51" y="741"/>
                  </a:lnTo>
                  <a:lnTo>
                    <a:pt x="44" y="782"/>
                  </a:lnTo>
                  <a:lnTo>
                    <a:pt x="39" y="824"/>
                  </a:lnTo>
                  <a:lnTo>
                    <a:pt x="38" y="867"/>
                  </a:lnTo>
                  <a:lnTo>
                    <a:pt x="39" y="909"/>
                  </a:lnTo>
                  <a:close/>
                </a:path>
              </a:pathLst>
            </a:custGeom>
            <a:solidFill>
              <a:srgbClr val="385D8A"/>
            </a:solidFill>
            <a:ln w="0" cap="flat">
              <a:solidFill>
                <a:srgbClr val="385D8A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364615" y="4801235"/>
              <a:ext cx="1536065" cy="1077595"/>
            </a:xfrm>
            <a:prstGeom prst="ellipse">
              <a:avLst/>
            </a:prstGeom>
            <a:solidFill>
              <a:srgbClr val="95B3D7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1352550" y="4789170"/>
              <a:ext cx="1560195" cy="1101725"/>
            </a:xfrm>
            <a:custGeom>
              <a:avLst/>
              <a:gdLst>
                <a:gd name="T0" fmla="*/ 26 w 2457"/>
                <a:gd name="T1" fmla="*/ 692 h 1735"/>
                <a:gd name="T2" fmla="*/ 123 w 2457"/>
                <a:gd name="T3" fmla="*/ 490 h 1735"/>
                <a:gd name="T4" fmla="*/ 283 w 2457"/>
                <a:gd name="T5" fmla="*/ 314 h 1735"/>
                <a:gd name="T6" fmla="*/ 496 w 2457"/>
                <a:gd name="T7" fmla="*/ 172 h 1735"/>
                <a:gd name="T8" fmla="*/ 752 w 2457"/>
                <a:gd name="T9" fmla="*/ 68 h 1735"/>
                <a:gd name="T10" fmla="*/ 1042 w 2457"/>
                <a:gd name="T11" fmla="*/ 11 h 1735"/>
                <a:gd name="T12" fmla="*/ 1353 w 2457"/>
                <a:gd name="T13" fmla="*/ 5 h 1735"/>
                <a:gd name="T14" fmla="*/ 1648 w 2457"/>
                <a:gd name="T15" fmla="*/ 53 h 1735"/>
                <a:gd name="T16" fmla="*/ 1912 w 2457"/>
                <a:gd name="T17" fmla="*/ 147 h 1735"/>
                <a:gd name="T18" fmla="*/ 2135 w 2457"/>
                <a:gd name="T19" fmla="*/ 282 h 1735"/>
                <a:gd name="T20" fmla="*/ 2306 w 2457"/>
                <a:gd name="T21" fmla="*/ 452 h 1735"/>
                <a:gd name="T22" fmla="*/ 2417 w 2457"/>
                <a:gd name="T23" fmla="*/ 649 h 1735"/>
                <a:gd name="T24" fmla="*/ 2457 w 2457"/>
                <a:gd name="T25" fmla="*/ 867 h 1735"/>
                <a:gd name="T26" fmla="*/ 2417 w 2457"/>
                <a:gd name="T27" fmla="*/ 1086 h 1735"/>
                <a:gd name="T28" fmla="*/ 2307 w 2457"/>
                <a:gd name="T29" fmla="*/ 1284 h 1735"/>
                <a:gd name="T30" fmla="*/ 2135 w 2457"/>
                <a:gd name="T31" fmla="*/ 1453 h 1735"/>
                <a:gd name="T32" fmla="*/ 1913 w 2457"/>
                <a:gd name="T33" fmla="*/ 1588 h 1735"/>
                <a:gd name="T34" fmla="*/ 1650 w 2457"/>
                <a:gd name="T35" fmla="*/ 1683 h 1735"/>
                <a:gd name="T36" fmla="*/ 1354 w 2457"/>
                <a:gd name="T37" fmla="*/ 1731 h 1735"/>
                <a:gd name="T38" fmla="*/ 1043 w 2457"/>
                <a:gd name="T39" fmla="*/ 1725 h 1735"/>
                <a:gd name="T40" fmla="*/ 753 w 2457"/>
                <a:gd name="T41" fmla="*/ 1668 h 1735"/>
                <a:gd name="T42" fmla="*/ 497 w 2457"/>
                <a:gd name="T43" fmla="*/ 1565 h 1735"/>
                <a:gd name="T44" fmla="*/ 283 w 2457"/>
                <a:gd name="T45" fmla="*/ 1422 h 1735"/>
                <a:gd name="T46" fmla="*/ 124 w 2457"/>
                <a:gd name="T47" fmla="*/ 1247 h 1735"/>
                <a:gd name="T48" fmla="*/ 26 w 2457"/>
                <a:gd name="T49" fmla="*/ 1045 h 1735"/>
                <a:gd name="T50" fmla="*/ 39 w 2457"/>
                <a:gd name="T51" fmla="*/ 909 h 1735"/>
                <a:gd name="T52" fmla="*/ 90 w 2457"/>
                <a:gd name="T53" fmla="*/ 1112 h 1735"/>
                <a:gd name="T54" fmla="*/ 208 w 2457"/>
                <a:gd name="T55" fmla="*/ 1296 h 1735"/>
                <a:gd name="T56" fmla="*/ 384 w 2457"/>
                <a:gd name="T57" fmla="*/ 1453 h 1735"/>
                <a:gd name="T58" fmla="*/ 608 w 2457"/>
                <a:gd name="T59" fmla="*/ 1577 h 1735"/>
                <a:gd name="T60" fmla="*/ 873 w 2457"/>
                <a:gd name="T61" fmla="*/ 1660 h 1735"/>
                <a:gd name="T62" fmla="*/ 1167 w 2457"/>
                <a:gd name="T63" fmla="*/ 1697 h 1735"/>
                <a:gd name="T64" fmla="*/ 1469 w 2457"/>
                <a:gd name="T65" fmla="*/ 1681 h 1735"/>
                <a:gd name="T66" fmla="*/ 1746 w 2457"/>
                <a:gd name="T67" fmla="*/ 1615 h 1735"/>
                <a:gd name="T68" fmla="*/ 1988 w 2457"/>
                <a:gd name="T69" fmla="*/ 1507 h 1735"/>
                <a:gd name="T70" fmla="*/ 2184 w 2457"/>
                <a:gd name="T71" fmla="*/ 1362 h 1735"/>
                <a:gd name="T72" fmla="*/ 2326 w 2457"/>
                <a:gd name="T73" fmla="*/ 1189 h 1735"/>
                <a:gd name="T74" fmla="*/ 2405 w 2457"/>
                <a:gd name="T75" fmla="*/ 994 h 1735"/>
                <a:gd name="T76" fmla="*/ 2413 w 2457"/>
                <a:gd name="T77" fmla="*/ 784 h 1735"/>
                <a:gd name="T78" fmla="*/ 2348 w 2457"/>
                <a:gd name="T79" fmla="*/ 585 h 1735"/>
                <a:gd name="T80" fmla="*/ 2218 w 2457"/>
                <a:gd name="T81" fmla="*/ 407 h 1735"/>
                <a:gd name="T82" fmla="*/ 2032 w 2457"/>
                <a:gd name="T83" fmla="*/ 256 h 1735"/>
                <a:gd name="T84" fmla="*/ 1799 w 2457"/>
                <a:gd name="T85" fmla="*/ 139 h 1735"/>
                <a:gd name="T86" fmla="*/ 1527 w 2457"/>
                <a:gd name="T87" fmla="*/ 64 h 1735"/>
                <a:gd name="T88" fmla="*/ 1229 w 2457"/>
                <a:gd name="T89" fmla="*/ 38 h 1735"/>
                <a:gd name="T90" fmla="*/ 930 w 2457"/>
                <a:gd name="T91" fmla="*/ 64 h 1735"/>
                <a:gd name="T92" fmla="*/ 659 w 2457"/>
                <a:gd name="T93" fmla="*/ 139 h 1735"/>
                <a:gd name="T94" fmla="*/ 426 w 2457"/>
                <a:gd name="T95" fmla="*/ 255 h 1735"/>
                <a:gd name="T96" fmla="*/ 240 w 2457"/>
                <a:gd name="T97" fmla="*/ 406 h 1735"/>
                <a:gd name="T98" fmla="*/ 110 w 2457"/>
                <a:gd name="T99" fmla="*/ 584 h 1735"/>
                <a:gd name="T100" fmla="*/ 44 w 2457"/>
                <a:gd name="T101" fmla="*/ 783 h 1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57" h="1735">
                  <a:moveTo>
                    <a:pt x="0" y="869"/>
                  </a:moveTo>
                  <a:lnTo>
                    <a:pt x="2" y="824"/>
                  </a:lnTo>
                  <a:lnTo>
                    <a:pt x="7" y="779"/>
                  </a:lnTo>
                  <a:lnTo>
                    <a:pt x="15" y="736"/>
                  </a:lnTo>
                  <a:lnTo>
                    <a:pt x="26" y="692"/>
                  </a:lnTo>
                  <a:lnTo>
                    <a:pt x="40" y="650"/>
                  </a:lnTo>
                  <a:lnTo>
                    <a:pt x="56" y="609"/>
                  </a:lnTo>
                  <a:lnTo>
                    <a:pt x="76" y="568"/>
                  </a:lnTo>
                  <a:lnTo>
                    <a:pt x="98" y="528"/>
                  </a:lnTo>
                  <a:lnTo>
                    <a:pt x="123" y="490"/>
                  </a:lnTo>
                  <a:lnTo>
                    <a:pt x="150" y="452"/>
                  </a:lnTo>
                  <a:lnTo>
                    <a:pt x="180" y="416"/>
                  </a:lnTo>
                  <a:lnTo>
                    <a:pt x="212" y="381"/>
                  </a:lnTo>
                  <a:lnTo>
                    <a:pt x="246" y="347"/>
                  </a:lnTo>
                  <a:lnTo>
                    <a:pt x="283" y="314"/>
                  </a:lnTo>
                  <a:lnTo>
                    <a:pt x="322" y="283"/>
                  </a:lnTo>
                  <a:lnTo>
                    <a:pt x="362" y="253"/>
                  </a:lnTo>
                  <a:lnTo>
                    <a:pt x="405" y="224"/>
                  </a:lnTo>
                  <a:lnTo>
                    <a:pt x="450" y="197"/>
                  </a:lnTo>
                  <a:lnTo>
                    <a:pt x="496" y="172"/>
                  </a:lnTo>
                  <a:lnTo>
                    <a:pt x="544" y="147"/>
                  </a:lnTo>
                  <a:lnTo>
                    <a:pt x="594" y="125"/>
                  </a:lnTo>
                  <a:lnTo>
                    <a:pt x="645" y="104"/>
                  </a:lnTo>
                  <a:lnTo>
                    <a:pt x="698" y="85"/>
                  </a:lnTo>
                  <a:lnTo>
                    <a:pt x="752" y="68"/>
                  </a:lnTo>
                  <a:lnTo>
                    <a:pt x="808" y="53"/>
                  </a:lnTo>
                  <a:lnTo>
                    <a:pt x="865" y="39"/>
                  </a:lnTo>
                  <a:lnTo>
                    <a:pt x="923" y="27"/>
                  </a:lnTo>
                  <a:lnTo>
                    <a:pt x="982" y="18"/>
                  </a:lnTo>
                  <a:lnTo>
                    <a:pt x="1042" y="11"/>
                  </a:lnTo>
                  <a:lnTo>
                    <a:pt x="1103" y="5"/>
                  </a:lnTo>
                  <a:lnTo>
                    <a:pt x="1165" y="2"/>
                  </a:lnTo>
                  <a:lnTo>
                    <a:pt x="1228" y="0"/>
                  </a:lnTo>
                  <a:lnTo>
                    <a:pt x="1291" y="2"/>
                  </a:lnTo>
                  <a:lnTo>
                    <a:pt x="1353" y="5"/>
                  </a:lnTo>
                  <a:lnTo>
                    <a:pt x="1414" y="11"/>
                  </a:lnTo>
                  <a:lnTo>
                    <a:pt x="1475" y="18"/>
                  </a:lnTo>
                  <a:lnTo>
                    <a:pt x="1534" y="27"/>
                  </a:lnTo>
                  <a:lnTo>
                    <a:pt x="1592" y="39"/>
                  </a:lnTo>
                  <a:lnTo>
                    <a:pt x="1648" y="53"/>
                  </a:lnTo>
                  <a:lnTo>
                    <a:pt x="1704" y="68"/>
                  </a:lnTo>
                  <a:lnTo>
                    <a:pt x="1759" y="85"/>
                  </a:lnTo>
                  <a:lnTo>
                    <a:pt x="1811" y="104"/>
                  </a:lnTo>
                  <a:lnTo>
                    <a:pt x="1863" y="125"/>
                  </a:lnTo>
                  <a:lnTo>
                    <a:pt x="1912" y="147"/>
                  </a:lnTo>
                  <a:lnTo>
                    <a:pt x="1961" y="171"/>
                  </a:lnTo>
                  <a:lnTo>
                    <a:pt x="2007" y="197"/>
                  </a:lnTo>
                  <a:lnTo>
                    <a:pt x="2052" y="224"/>
                  </a:lnTo>
                  <a:lnTo>
                    <a:pt x="2094" y="252"/>
                  </a:lnTo>
                  <a:lnTo>
                    <a:pt x="2135" y="282"/>
                  </a:lnTo>
                  <a:lnTo>
                    <a:pt x="2174" y="314"/>
                  </a:lnTo>
                  <a:lnTo>
                    <a:pt x="2210" y="346"/>
                  </a:lnTo>
                  <a:lnTo>
                    <a:pt x="2245" y="380"/>
                  </a:lnTo>
                  <a:lnTo>
                    <a:pt x="2277" y="415"/>
                  </a:lnTo>
                  <a:lnTo>
                    <a:pt x="2306" y="452"/>
                  </a:lnTo>
                  <a:lnTo>
                    <a:pt x="2333" y="489"/>
                  </a:lnTo>
                  <a:lnTo>
                    <a:pt x="2359" y="527"/>
                  </a:lnTo>
                  <a:lnTo>
                    <a:pt x="2381" y="567"/>
                  </a:lnTo>
                  <a:lnTo>
                    <a:pt x="2400" y="608"/>
                  </a:lnTo>
                  <a:lnTo>
                    <a:pt x="2417" y="649"/>
                  </a:lnTo>
                  <a:lnTo>
                    <a:pt x="2431" y="691"/>
                  </a:lnTo>
                  <a:lnTo>
                    <a:pt x="2442" y="734"/>
                  </a:lnTo>
                  <a:lnTo>
                    <a:pt x="2450" y="778"/>
                  </a:lnTo>
                  <a:lnTo>
                    <a:pt x="2455" y="822"/>
                  </a:lnTo>
                  <a:lnTo>
                    <a:pt x="2457" y="867"/>
                  </a:lnTo>
                  <a:lnTo>
                    <a:pt x="2455" y="912"/>
                  </a:lnTo>
                  <a:lnTo>
                    <a:pt x="2450" y="957"/>
                  </a:lnTo>
                  <a:lnTo>
                    <a:pt x="2443" y="1000"/>
                  </a:lnTo>
                  <a:lnTo>
                    <a:pt x="2431" y="1044"/>
                  </a:lnTo>
                  <a:lnTo>
                    <a:pt x="2417" y="1086"/>
                  </a:lnTo>
                  <a:lnTo>
                    <a:pt x="2401" y="1127"/>
                  </a:lnTo>
                  <a:lnTo>
                    <a:pt x="2381" y="1168"/>
                  </a:lnTo>
                  <a:lnTo>
                    <a:pt x="2359" y="1207"/>
                  </a:lnTo>
                  <a:lnTo>
                    <a:pt x="2335" y="1246"/>
                  </a:lnTo>
                  <a:lnTo>
                    <a:pt x="2307" y="1284"/>
                  </a:lnTo>
                  <a:lnTo>
                    <a:pt x="2277" y="1320"/>
                  </a:lnTo>
                  <a:lnTo>
                    <a:pt x="2245" y="1355"/>
                  </a:lnTo>
                  <a:lnTo>
                    <a:pt x="2211" y="1389"/>
                  </a:lnTo>
                  <a:lnTo>
                    <a:pt x="2174" y="1422"/>
                  </a:lnTo>
                  <a:lnTo>
                    <a:pt x="2135" y="1453"/>
                  </a:lnTo>
                  <a:lnTo>
                    <a:pt x="2094" y="1483"/>
                  </a:lnTo>
                  <a:lnTo>
                    <a:pt x="2052" y="1512"/>
                  </a:lnTo>
                  <a:lnTo>
                    <a:pt x="2008" y="1539"/>
                  </a:lnTo>
                  <a:lnTo>
                    <a:pt x="1961" y="1564"/>
                  </a:lnTo>
                  <a:lnTo>
                    <a:pt x="1913" y="1588"/>
                  </a:lnTo>
                  <a:lnTo>
                    <a:pt x="1863" y="1611"/>
                  </a:lnTo>
                  <a:lnTo>
                    <a:pt x="1812" y="1632"/>
                  </a:lnTo>
                  <a:lnTo>
                    <a:pt x="1759" y="1651"/>
                  </a:lnTo>
                  <a:lnTo>
                    <a:pt x="1705" y="1668"/>
                  </a:lnTo>
                  <a:lnTo>
                    <a:pt x="1650" y="1683"/>
                  </a:lnTo>
                  <a:lnTo>
                    <a:pt x="1593" y="1697"/>
                  </a:lnTo>
                  <a:lnTo>
                    <a:pt x="1534" y="1709"/>
                  </a:lnTo>
                  <a:lnTo>
                    <a:pt x="1475" y="1718"/>
                  </a:lnTo>
                  <a:lnTo>
                    <a:pt x="1415" y="1725"/>
                  </a:lnTo>
                  <a:lnTo>
                    <a:pt x="1354" y="1731"/>
                  </a:lnTo>
                  <a:lnTo>
                    <a:pt x="1292" y="1734"/>
                  </a:lnTo>
                  <a:lnTo>
                    <a:pt x="1229" y="1735"/>
                  </a:lnTo>
                  <a:lnTo>
                    <a:pt x="1166" y="1734"/>
                  </a:lnTo>
                  <a:lnTo>
                    <a:pt x="1104" y="1731"/>
                  </a:lnTo>
                  <a:lnTo>
                    <a:pt x="1043" y="1725"/>
                  </a:lnTo>
                  <a:lnTo>
                    <a:pt x="982" y="1718"/>
                  </a:lnTo>
                  <a:lnTo>
                    <a:pt x="923" y="1709"/>
                  </a:lnTo>
                  <a:lnTo>
                    <a:pt x="866" y="1697"/>
                  </a:lnTo>
                  <a:lnTo>
                    <a:pt x="809" y="1683"/>
                  </a:lnTo>
                  <a:lnTo>
                    <a:pt x="753" y="1668"/>
                  </a:lnTo>
                  <a:lnTo>
                    <a:pt x="698" y="1651"/>
                  </a:lnTo>
                  <a:lnTo>
                    <a:pt x="646" y="1632"/>
                  </a:lnTo>
                  <a:lnTo>
                    <a:pt x="594" y="1611"/>
                  </a:lnTo>
                  <a:lnTo>
                    <a:pt x="545" y="1589"/>
                  </a:lnTo>
                  <a:lnTo>
                    <a:pt x="497" y="1565"/>
                  </a:lnTo>
                  <a:lnTo>
                    <a:pt x="450" y="1539"/>
                  </a:lnTo>
                  <a:lnTo>
                    <a:pt x="406" y="1512"/>
                  </a:lnTo>
                  <a:lnTo>
                    <a:pt x="363" y="1484"/>
                  </a:lnTo>
                  <a:lnTo>
                    <a:pt x="322" y="1454"/>
                  </a:lnTo>
                  <a:lnTo>
                    <a:pt x="283" y="1422"/>
                  </a:lnTo>
                  <a:lnTo>
                    <a:pt x="247" y="1390"/>
                  </a:lnTo>
                  <a:lnTo>
                    <a:pt x="213" y="1356"/>
                  </a:lnTo>
                  <a:lnTo>
                    <a:pt x="180" y="1321"/>
                  </a:lnTo>
                  <a:lnTo>
                    <a:pt x="151" y="1284"/>
                  </a:lnTo>
                  <a:lnTo>
                    <a:pt x="124" y="1247"/>
                  </a:lnTo>
                  <a:lnTo>
                    <a:pt x="98" y="1209"/>
                  </a:lnTo>
                  <a:lnTo>
                    <a:pt x="76" y="1169"/>
                  </a:lnTo>
                  <a:lnTo>
                    <a:pt x="57" y="1128"/>
                  </a:lnTo>
                  <a:lnTo>
                    <a:pt x="40" y="1087"/>
                  </a:lnTo>
                  <a:lnTo>
                    <a:pt x="26" y="1045"/>
                  </a:lnTo>
                  <a:lnTo>
                    <a:pt x="15" y="1002"/>
                  </a:lnTo>
                  <a:lnTo>
                    <a:pt x="7" y="958"/>
                  </a:lnTo>
                  <a:lnTo>
                    <a:pt x="2" y="913"/>
                  </a:lnTo>
                  <a:lnTo>
                    <a:pt x="0" y="869"/>
                  </a:lnTo>
                  <a:close/>
                  <a:moveTo>
                    <a:pt x="39" y="909"/>
                  </a:moveTo>
                  <a:lnTo>
                    <a:pt x="44" y="952"/>
                  </a:lnTo>
                  <a:lnTo>
                    <a:pt x="52" y="993"/>
                  </a:lnTo>
                  <a:lnTo>
                    <a:pt x="62" y="1033"/>
                  </a:lnTo>
                  <a:lnTo>
                    <a:pt x="75" y="1073"/>
                  </a:lnTo>
                  <a:lnTo>
                    <a:pt x="90" y="1112"/>
                  </a:lnTo>
                  <a:lnTo>
                    <a:pt x="109" y="1151"/>
                  </a:lnTo>
                  <a:lnTo>
                    <a:pt x="130" y="1188"/>
                  </a:lnTo>
                  <a:lnTo>
                    <a:pt x="153" y="1225"/>
                  </a:lnTo>
                  <a:lnTo>
                    <a:pt x="180" y="1261"/>
                  </a:lnTo>
                  <a:lnTo>
                    <a:pt x="208" y="1296"/>
                  </a:lnTo>
                  <a:lnTo>
                    <a:pt x="239" y="1329"/>
                  </a:lnTo>
                  <a:lnTo>
                    <a:pt x="272" y="1362"/>
                  </a:lnTo>
                  <a:lnTo>
                    <a:pt x="307" y="1393"/>
                  </a:lnTo>
                  <a:lnTo>
                    <a:pt x="345" y="1423"/>
                  </a:lnTo>
                  <a:lnTo>
                    <a:pt x="384" y="1453"/>
                  </a:lnTo>
                  <a:lnTo>
                    <a:pt x="425" y="1480"/>
                  </a:lnTo>
                  <a:lnTo>
                    <a:pt x="468" y="1507"/>
                  </a:lnTo>
                  <a:lnTo>
                    <a:pt x="513" y="1531"/>
                  </a:lnTo>
                  <a:lnTo>
                    <a:pt x="560" y="1555"/>
                  </a:lnTo>
                  <a:lnTo>
                    <a:pt x="608" y="1577"/>
                  </a:lnTo>
                  <a:lnTo>
                    <a:pt x="659" y="1597"/>
                  </a:lnTo>
                  <a:lnTo>
                    <a:pt x="710" y="1615"/>
                  </a:lnTo>
                  <a:lnTo>
                    <a:pt x="763" y="1632"/>
                  </a:lnTo>
                  <a:lnTo>
                    <a:pt x="817" y="1647"/>
                  </a:lnTo>
                  <a:lnTo>
                    <a:pt x="873" y="1660"/>
                  </a:lnTo>
                  <a:lnTo>
                    <a:pt x="930" y="1672"/>
                  </a:lnTo>
                  <a:lnTo>
                    <a:pt x="987" y="1681"/>
                  </a:lnTo>
                  <a:lnTo>
                    <a:pt x="1046" y="1688"/>
                  </a:lnTo>
                  <a:lnTo>
                    <a:pt x="1106" y="1693"/>
                  </a:lnTo>
                  <a:lnTo>
                    <a:pt x="1167" y="1697"/>
                  </a:lnTo>
                  <a:lnTo>
                    <a:pt x="1228" y="1698"/>
                  </a:lnTo>
                  <a:lnTo>
                    <a:pt x="1290" y="1697"/>
                  </a:lnTo>
                  <a:lnTo>
                    <a:pt x="1350" y="1694"/>
                  </a:lnTo>
                  <a:lnTo>
                    <a:pt x="1411" y="1688"/>
                  </a:lnTo>
                  <a:lnTo>
                    <a:pt x="1469" y="1681"/>
                  </a:lnTo>
                  <a:lnTo>
                    <a:pt x="1527" y="1672"/>
                  </a:lnTo>
                  <a:lnTo>
                    <a:pt x="1584" y="1660"/>
                  </a:lnTo>
                  <a:lnTo>
                    <a:pt x="1639" y="1647"/>
                  </a:lnTo>
                  <a:lnTo>
                    <a:pt x="1693" y="1632"/>
                  </a:lnTo>
                  <a:lnTo>
                    <a:pt x="1746" y="1615"/>
                  </a:lnTo>
                  <a:lnTo>
                    <a:pt x="1798" y="1597"/>
                  </a:lnTo>
                  <a:lnTo>
                    <a:pt x="1848" y="1577"/>
                  </a:lnTo>
                  <a:lnTo>
                    <a:pt x="1896" y="1555"/>
                  </a:lnTo>
                  <a:lnTo>
                    <a:pt x="1943" y="1532"/>
                  </a:lnTo>
                  <a:lnTo>
                    <a:pt x="1988" y="1507"/>
                  </a:lnTo>
                  <a:lnTo>
                    <a:pt x="2031" y="1481"/>
                  </a:lnTo>
                  <a:lnTo>
                    <a:pt x="2072" y="1453"/>
                  </a:lnTo>
                  <a:lnTo>
                    <a:pt x="2112" y="1424"/>
                  </a:lnTo>
                  <a:lnTo>
                    <a:pt x="2149" y="1394"/>
                  </a:lnTo>
                  <a:lnTo>
                    <a:pt x="2184" y="1362"/>
                  </a:lnTo>
                  <a:lnTo>
                    <a:pt x="2218" y="1330"/>
                  </a:lnTo>
                  <a:lnTo>
                    <a:pt x="2248" y="1296"/>
                  </a:lnTo>
                  <a:lnTo>
                    <a:pt x="2277" y="1261"/>
                  </a:lnTo>
                  <a:lnTo>
                    <a:pt x="2303" y="1226"/>
                  </a:lnTo>
                  <a:lnTo>
                    <a:pt x="2326" y="1189"/>
                  </a:lnTo>
                  <a:lnTo>
                    <a:pt x="2348" y="1152"/>
                  </a:lnTo>
                  <a:lnTo>
                    <a:pt x="2366" y="1113"/>
                  </a:lnTo>
                  <a:lnTo>
                    <a:pt x="2382" y="1074"/>
                  </a:lnTo>
                  <a:lnTo>
                    <a:pt x="2395" y="1034"/>
                  </a:lnTo>
                  <a:lnTo>
                    <a:pt x="2405" y="994"/>
                  </a:lnTo>
                  <a:lnTo>
                    <a:pt x="2413" y="953"/>
                  </a:lnTo>
                  <a:lnTo>
                    <a:pt x="2417" y="911"/>
                  </a:lnTo>
                  <a:lnTo>
                    <a:pt x="2419" y="869"/>
                  </a:lnTo>
                  <a:lnTo>
                    <a:pt x="2418" y="826"/>
                  </a:lnTo>
                  <a:lnTo>
                    <a:pt x="2413" y="784"/>
                  </a:lnTo>
                  <a:lnTo>
                    <a:pt x="2405" y="743"/>
                  </a:lnTo>
                  <a:lnTo>
                    <a:pt x="2395" y="703"/>
                  </a:lnTo>
                  <a:lnTo>
                    <a:pt x="2382" y="663"/>
                  </a:lnTo>
                  <a:lnTo>
                    <a:pt x="2367" y="624"/>
                  </a:lnTo>
                  <a:lnTo>
                    <a:pt x="2348" y="585"/>
                  </a:lnTo>
                  <a:lnTo>
                    <a:pt x="2327" y="548"/>
                  </a:lnTo>
                  <a:lnTo>
                    <a:pt x="2304" y="511"/>
                  </a:lnTo>
                  <a:lnTo>
                    <a:pt x="2277" y="475"/>
                  </a:lnTo>
                  <a:lnTo>
                    <a:pt x="2249" y="440"/>
                  </a:lnTo>
                  <a:lnTo>
                    <a:pt x="2218" y="407"/>
                  </a:lnTo>
                  <a:lnTo>
                    <a:pt x="2185" y="374"/>
                  </a:lnTo>
                  <a:lnTo>
                    <a:pt x="2150" y="343"/>
                  </a:lnTo>
                  <a:lnTo>
                    <a:pt x="2112" y="312"/>
                  </a:lnTo>
                  <a:lnTo>
                    <a:pt x="2073" y="283"/>
                  </a:lnTo>
                  <a:lnTo>
                    <a:pt x="2032" y="256"/>
                  </a:lnTo>
                  <a:lnTo>
                    <a:pt x="1989" y="229"/>
                  </a:lnTo>
                  <a:lnTo>
                    <a:pt x="1944" y="205"/>
                  </a:lnTo>
                  <a:lnTo>
                    <a:pt x="1897" y="181"/>
                  </a:lnTo>
                  <a:lnTo>
                    <a:pt x="1849" y="159"/>
                  </a:lnTo>
                  <a:lnTo>
                    <a:pt x="1799" y="139"/>
                  </a:lnTo>
                  <a:lnTo>
                    <a:pt x="1747" y="121"/>
                  </a:lnTo>
                  <a:lnTo>
                    <a:pt x="1695" y="104"/>
                  </a:lnTo>
                  <a:lnTo>
                    <a:pt x="1640" y="89"/>
                  </a:lnTo>
                  <a:lnTo>
                    <a:pt x="1584" y="76"/>
                  </a:lnTo>
                  <a:lnTo>
                    <a:pt x="1527" y="64"/>
                  </a:lnTo>
                  <a:lnTo>
                    <a:pt x="1470" y="55"/>
                  </a:lnTo>
                  <a:lnTo>
                    <a:pt x="1411" y="48"/>
                  </a:lnTo>
                  <a:lnTo>
                    <a:pt x="1351" y="43"/>
                  </a:lnTo>
                  <a:lnTo>
                    <a:pt x="1291" y="39"/>
                  </a:lnTo>
                  <a:lnTo>
                    <a:pt x="1229" y="38"/>
                  </a:lnTo>
                  <a:lnTo>
                    <a:pt x="1167" y="39"/>
                  </a:lnTo>
                  <a:lnTo>
                    <a:pt x="1107" y="42"/>
                  </a:lnTo>
                  <a:lnTo>
                    <a:pt x="1047" y="48"/>
                  </a:lnTo>
                  <a:lnTo>
                    <a:pt x="988" y="55"/>
                  </a:lnTo>
                  <a:lnTo>
                    <a:pt x="930" y="64"/>
                  </a:lnTo>
                  <a:lnTo>
                    <a:pt x="873" y="76"/>
                  </a:lnTo>
                  <a:lnTo>
                    <a:pt x="818" y="89"/>
                  </a:lnTo>
                  <a:lnTo>
                    <a:pt x="764" y="104"/>
                  </a:lnTo>
                  <a:lnTo>
                    <a:pt x="711" y="121"/>
                  </a:lnTo>
                  <a:lnTo>
                    <a:pt x="659" y="139"/>
                  </a:lnTo>
                  <a:lnTo>
                    <a:pt x="609" y="159"/>
                  </a:lnTo>
                  <a:lnTo>
                    <a:pt x="561" y="181"/>
                  </a:lnTo>
                  <a:lnTo>
                    <a:pt x="514" y="204"/>
                  </a:lnTo>
                  <a:lnTo>
                    <a:pt x="469" y="229"/>
                  </a:lnTo>
                  <a:lnTo>
                    <a:pt x="426" y="255"/>
                  </a:lnTo>
                  <a:lnTo>
                    <a:pt x="385" y="283"/>
                  </a:lnTo>
                  <a:lnTo>
                    <a:pt x="345" y="312"/>
                  </a:lnTo>
                  <a:lnTo>
                    <a:pt x="308" y="342"/>
                  </a:lnTo>
                  <a:lnTo>
                    <a:pt x="273" y="374"/>
                  </a:lnTo>
                  <a:lnTo>
                    <a:pt x="240" y="406"/>
                  </a:lnTo>
                  <a:lnTo>
                    <a:pt x="209" y="440"/>
                  </a:lnTo>
                  <a:lnTo>
                    <a:pt x="180" y="475"/>
                  </a:lnTo>
                  <a:lnTo>
                    <a:pt x="155" y="510"/>
                  </a:lnTo>
                  <a:lnTo>
                    <a:pt x="131" y="547"/>
                  </a:lnTo>
                  <a:lnTo>
                    <a:pt x="110" y="584"/>
                  </a:lnTo>
                  <a:lnTo>
                    <a:pt x="91" y="623"/>
                  </a:lnTo>
                  <a:lnTo>
                    <a:pt x="75" y="661"/>
                  </a:lnTo>
                  <a:lnTo>
                    <a:pt x="62" y="701"/>
                  </a:lnTo>
                  <a:lnTo>
                    <a:pt x="52" y="742"/>
                  </a:lnTo>
                  <a:lnTo>
                    <a:pt x="44" y="783"/>
                  </a:lnTo>
                  <a:lnTo>
                    <a:pt x="40" y="825"/>
                  </a:lnTo>
                  <a:lnTo>
                    <a:pt x="38" y="867"/>
                  </a:lnTo>
                  <a:lnTo>
                    <a:pt x="39" y="909"/>
                  </a:lnTo>
                  <a:close/>
                </a:path>
              </a:pathLst>
            </a:custGeom>
            <a:solidFill>
              <a:srgbClr val="385D8A"/>
            </a:solidFill>
            <a:ln w="1" cap="flat">
              <a:solidFill>
                <a:srgbClr val="385D8A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2606040" y="3562985"/>
              <a:ext cx="1535430" cy="1077595"/>
            </a:xfrm>
            <a:prstGeom prst="ellipse">
              <a:avLst/>
            </a:prstGeom>
            <a:solidFill>
              <a:srgbClr val="95B3D7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2593975" y="3550920"/>
              <a:ext cx="1559560" cy="1101725"/>
            </a:xfrm>
            <a:custGeom>
              <a:avLst/>
              <a:gdLst>
                <a:gd name="T0" fmla="*/ 25 w 2456"/>
                <a:gd name="T1" fmla="*/ 692 h 1735"/>
                <a:gd name="T2" fmla="*/ 122 w 2456"/>
                <a:gd name="T3" fmla="*/ 490 h 1735"/>
                <a:gd name="T4" fmla="*/ 282 w 2456"/>
                <a:gd name="T5" fmla="*/ 314 h 1735"/>
                <a:gd name="T6" fmla="*/ 495 w 2456"/>
                <a:gd name="T7" fmla="*/ 171 h 1735"/>
                <a:gd name="T8" fmla="*/ 752 w 2456"/>
                <a:gd name="T9" fmla="*/ 68 h 1735"/>
                <a:gd name="T10" fmla="*/ 1041 w 2456"/>
                <a:gd name="T11" fmla="*/ 10 h 1735"/>
                <a:gd name="T12" fmla="*/ 1352 w 2456"/>
                <a:gd name="T13" fmla="*/ 5 h 1735"/>
                <a:gd name="T14" fmla="*/ 1648 w 2456"/>
                <a:gd name="T15" fmla="*/ 52 h 1735"/>
                <a:gd name="T16" fmla="*/ 1912 w 2456"/>
                <a:gd name="T17" fmla="*/ 147 h 1735"/>
                <a:gd name="T18" fmla="*/ 2134 w 2456"/>
                <a:gd name="T19" fmla="*/ 282 h 1735"/>
                <a:gd name="T20" fmla="*/ 2306 w 2456"/>
                <a:gd name="T21" fmla="*/ 451 h 1735"/>
                <a:gd name="T22" fmla="*/ 2416 w 2456"/>
                <a:gd name="T23" fmla="*/ 649 h 1735"/>
                <a:gd name="T24" fmla="*/ 2456 w 2456"/>
                <a:gd name="T25" fmla="*/ 867 h 1735"/>
                <a:gd name="T26" fmla="*/ 2417 w 2456"/>
                <a:gd name="T27" fmla="*/ 1086 h 1735"/>
                <a:gd name="T28" fmla="*/ 2306 w 2456"/>
                <a:gd name="T29" fmla="*/ 1283 h 1735"/>
                <a:gd name="T30" fmla="*/ 2135 w 2456"/>
                <a:gd name="T31" fmla="*/ 1453 h 1735"/>
                <a:gd name="T32" fmla="*/ 1912 w 2456"/>
                <a:gd name="T33" fmla="*/ 1588 h 1735"/>
                <a:gd name="T34" fmla="*/ 1649 w 2456"/>
                <a:gd name="T35" fmla="*/ 1683 h 1735"/>
                <a:gd name="T36" fmla="*/ 1353 w 2456"/>
                <a:gd name="T37" fmla="*/ 1731 h 1735"/>
                <a:gd name="T38" fmla="*/ 1042 w 2456"/>
                <a:gd name="T39" fmla="*/ 1725 h 1735"/>
                <a:gd name="T40" fmla="*/ 752 w 2456"/>
                <a:gd name="T41" fmla="*/ 1668 h 1735"/>
                <a:gd name="T42" fmla="*/ 496 w 2456"/>
                <a:gd name="T43" fmla="*/ 1565 h 1735"/>
                <a:gd name="T44" fmla="*/ 283 w 2456"/>
                <a:gd name="T45" fmla="*/ 1422 h 1735"/>
                <a:gd name="T46" fmla="*/ 123 w 2456"/>
                <a:gd name="T47" fmla="*/ 1247 h 1735"/>
                <a:gd name="T48" fmla="*/ 26 w 2456"/>
                <a:gd name="T49" fmla="*/ 1045 h 1735"/>
                <a:gd name="T50" fmla="*/ 39 w 2456"/>
                <a:gd name="T51" fmla="*/ 909 h 1735"/>
                <a:gd name="T52" fmla="*/ 90 w 2456"/>
                <a:gd name="T53" fmla="*/ 1112 h 1735"/>
                <a:gd name="T54" fmla="*/ 207 w 2456"/>
                <a:gd name="T55" fmla="*/ 1295 h 1735"/>
                <a:gd name="T56" fmla="*/ 383 w 2456"/>
                <a:gd name="T57" fmla="*/ 1452 h 1735"/>
                <a:gd name="T58" fmla="*/ 608 w 2456"/>
                <a:gd name="T59" fmla="*/ 1576 h 1735"/>
                <a:gd name="T60" fmla="*/ 872 w 2456"/>
                <a:gd name="T61" fmla="*/ 1660 h 1735"/>
                <a:gd name="T62" fmla="*/ 1166 w 2456"/>
                <a:gd name="T63" fmla="*/ 1697 h 1735"/>
                <a:gd name="T64" fmla="*/ 1468 w 2456"/>
                <a:gd name="T65" fmla="*/ 1681 h 1735"/>
                <a:gd name="T66" fmla="*/ 1746 w 2456"/>
                <a:gd name="T67" fmla="*/ 1615 h 1735"/>
                <a:gd name="T68" fmla="*/ 1987 w 2456"/>
                <a:gd name="T69" fmla="*/ 1507 h 1735"/>
                <a:gd name="T70" fmla="*/ 2184 w 2456"/>
                <a:gd name="T71" fmla="*/ 1362 h 1735"/>
                <a:gd name="T72" fmla="*/ 2326 w 2456"/>
                <a:gd name="T73" fmla="*/ 1189 h 1735"/>
                <a:gd name="T74" fmla="*/ 2405 w 2456"/>
                <a:gd name="T75" fmla="*/ 994 h 1735"/>
                <a:gd name="T76" fmla="*/ 2412 w 2456"/>
                <a:gd name="T77" fmla="*/ 784 h 1735"/>
                <a:gd name="T78" fmla="*/ 2347 w 2456"/>
                <a:gd name="T79" fmla="*/ 585 h 1735"/>
                <a:gd name="T80" fmla="*/ 2217 w 2456"/>
                <a:gd name="T81" fmla="*/ 406 h 1735"/>
                <a:gd name="T82" fmla="*/ 2031 w 2456"/>
                <a:gd name="T83" fmla="*/ 255 h 1735"/>
                <a:gd name="T84" fmla="*/ 1798 w 2456"/>
                <a:gd name="T85" fmla="*/ 139 h 1735"/>
                <a:gd name="T86" fmla="*/ 1527 w 2456"/>
                <a:gd name="T87" fmla="*/ 64 h 1735"/>
                <a:gd name="T88" fmla="*/ 1228 w 2456"/>
                <a:gd name="T89" fmla="*/ 38 h 1735"/>
                <a:gd name="T90" fmla="*/ 929 w 2456"/>
                <a:gd name="T91" fmla="*/ 64 h 1735"/>
                <a:gd name="T92" fmla="*/ 659 w 2456"/>
                <a:gd name="T93" fmla="*/ 139 h 1735"/>
                <a:gd name="T94" fmla="*/ 425 w 2456"/>
                <a:gd name="T95" fmla="*/ 255 h 1735"/>
                <a:gd name="T96" fmla="*/ 239 w 2456"/>
                <a:gd name="T97" fmla="*/ 406 h 1735"/>
                <a:gd name="T98" fmla="*/ 109 w 2456"/>
                <a:gd name="T99" fmla="*/ 584 h 1735"/>
                <a:gd name="T100" fmla="*/ 44 w 2456"/>
                <a:gd name="T101" fmla="*/ 783 h 1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56" h="1735">
                  <a:moveTo>
                    <a:pt x="0" y="869"/>
                  </a:moveTo>
                  <a:lnTo>
                    <a:pt x="1" y="824"/>
                  </a:lnTo>
                  <a:lnTo>
                    <a:pt x="6" y="779"/>
                  </a:lnTo>
                  <a:lnTo>
                    <a:pt x="14" y="735"/>
                  </a:lnTo>
                  <a:lnTo>
                    <a:pt x="25" y="692"/>
                  </a:lnTo>
                  <a:lnTo>
                    <a:pt x="39" y="650"/>
                  </a:lnTo>
                  <a:lnTo>
                    <a:pt x="56" y="608"/>
                  </a:lnTo>
                  <a:lnTo>
                    <a:pt x="75" y="568"/>
                  </a:lnTo>
                  <a:lnTo>
                    <a:pt x="97" y="528"/>
                  </a:lnTo>
                  <a:lnTo>
                    <a:pt x="122" y="490"/>
                  </a:lnTo>
                  <a:lnTo>
                    <a:pt x="150" y="452"/>
                  </a:lnTo>
                  <a:lnTo>
                    <a:pt x="179" y="416"/>
                  </a:lnTo>
                  <a:lnTo>
                    <a:pt x="211" y="381"/>
                  </a:lnTo>
                  <a:lnTo>
                    <a:pt x="246" y="347"/>
                  </a:lnTo>
                  <a:lnTo>
                    <a:pt x="282" y="314"/>
                  </a:lnTo>
                  <a:lnTo>
                    <a:pt x="321" y="283"/>
                  </a:lnTo>
                  <a:lnTo>
                    <a:pt x="362" y="253"/>
                  </a:lnTo>
                  <a:lnTo>
                    <a:pt x="404" y="224"/>
                  </a:lnTo>
                  <a:lnTo>
                    <a:pt x="449" y="197"/>
                  </a:lnTo>
                  <a:lnTo>
                    <a:pt x="495" y="171"/>
                  </a:lnTo>
                  <a:lnTo>
                    <a:pt x="544" y="147"/>
                  </a:lnTo>
                  <a:lnTo>
                    <a:pt x="593" y="125"/>
                  </a:lnTo>
                  <a:lnTo>
                    <a:pt x="644" y="104"/>
                  </a:lnTo>
                  <a:lnTo>
                    <a:pt x="697" y="85"/>
                  </a:lnTo>
                  <a:lnTo>
                    <a:pt x="752" y="68"/>
                  </a:lnTo>
                  <a:lnTo>
                    <a:pt x="807" y="53"/>
                  </a:lnTo>
                  <a:lnTo>
                    <a:pt x="864" y="39"/>
                  </a:lnTo>
                  <a:lnTo>
                    <a:pt x="922" y="27"/>
                  </a:lnTo>
                  <a:lnTo>
                    <a:pt x="981" y="18"/>
                  </a:lnTo>
                  <a:lnTo>
                    <a:pt x="1041" y="10"/>
                  </a:lnTo>
                  <a:lnTo>
                    <a:pt x="1103" y="5"/>
                  </a:lnTo>
                  <a:lnTo>
                    <a:pt x="1164" y="2"/>
                  </a:lnTo>
                  <a:lnTo>
                    <a:pt x="1227" y="0"/>
                  </a:lnTo>
                  <a:lnTo>
                    <a:pt x="1290" y="2"/>
                  </a:lnTo>
                  <a:lnTo>
                    <a:pt x="1352" y="5"/>
                  </a:lnTo>
                  <a:lnTo>
                    <a:pt x="1414" y="10"/>
                  </a:lnTo>
                  <a:lnTo>
                    <a:pt x="1474" y="18"/>
                  </a:lnTo>
                  <a:lnTo>
                    <a:pt x="1533" y="27"/>
                  </a:lnTo>
                  <a:lnTo>
                    <a:pt x="1591" y="39"/>
                  </a:lnTo>
                  <a:lnTo>
                    <a:pt x="1648" y="52"/>
                  </a:lnTo>
                  <a:lnTo>
                    <a:pt x="1704" y="68"/>
                  </a:lnTo>
                  <a:lnTo>
                    <a:pt x="1758" y="85"/>
                  </a:lnTo>
                  <a:lnTo>
                    <a:pt x="1811" y="104"/>
                  </a:lnTo>
                  <a:lnTo>
                    <a:pt x="1862" y="125"/>
                  </a:lnTo>
                  <a:lnTo>
                    <a:pt x="1912" y="147"/>
                  </a:lnTo>
                  <a:lnTo>
                    <a:pt x="1960" y="171"/>
                  </a:lnTo>
                  <a:lnTo>
                    <a:pt x="2006" y="197"/>
                  </a:lnTo>
                  <a:lnTo>
                    <a:pt x="2051" y="224"/>
                  </a:lnTo>
                  <a:lnTo>
                    <a:pt x="2093" y="252"/>
                  </a:lnTo>
                  <a:lnTo>
                    <a:pt x="2134" y="282"/>
                  </a:lnTo>
                  <a:lnTo>
                    <a:pt x="2173" y="314"/>
                  </a:lnTo>
                  <a:lnTo>
                    <a:pt x="2209" y="346"/>
                  </a:lnTo>
                  <a:lnTo>
                    <a:pt x="2244" y="380"/>
                  </a:lnTo>
                  <a:lnTo>
                    <a:pt x="2276" y="415"/>
                  </a:lnTo>
                  <a:lnTo>
                    <a:pt x="2306" y="451"/>
                  </a:lnTo>
                  <a:lnTo>
                    <a:pt x="2333" y="489"/>
                  </a:lnTo>
                  <a:lnTo>
                    <a:pt x="2358" y="527"/>
                  </a:lnTo>
                  <a:lnTo>
                    <a:pt x="2380" y="567"/>
                  </a:lnTo>
                  <a:lnTo>
                    <a:pt x="2400" y="607"/>
                  </a:lnTo>
                  <a:lnTo>
                    <a:pt x="2416" y="649"/>
                  </a:lnTo>
                  <a:lnTo>
                    <a:pt x="2430" y="691"/>
                  </a:lnTo>
                  <a:lnTo>
                    <a:pt x="2441" y="734"/>
                  </a:lnTo>
                  <a:lnTo>
                    <a:pt x="2449" y="778"/>
                  </a:lnTo>
                  <a:lnTo>
                    <a:pt x="2454" y="822"/>
                  </a:lnTo>
                  <a:lnTo>
                    <a:pt x="2456" y="867"/>
                  </a:lnTo>
                  <a:lnTo>
                    <a:pt x="2454" y="912"/>
                  </a:lnTo>
                  <a:lnTo>
                    <a:pt x="2450" y="957"/>
                  </a:lnTo>
                  <a:lnTo>
                    <a:pt x="2442" y="1000"/>
                  </a:lnTo>
                  <a:lnTo>
                    <a:pt x="2431" y="1043"/>
                  </a:lnTo>
                  <a:lnTo>
                    <a:pt x="2417" y="1086"/>
                  </a:lnTo>
                  <a:lnTo>
                    <a:pt x="2400" y="1127"/>
                  </a:lnTo>
                  <a:lnTo>
                    <a:pt x="2381" y="1168"/>
                  </a:lnTo>
                  <a:lnTo>
                    <a:pt x="2358" y="1207"/>
                  </a:lnTo>
                  <a:lnTo>
                    <a:pt x="2334" y="1246"/>
                  </a:lnTo>
                  <a:lnTo>
                    <a:pt x="2306" y="1283"/>
                  </a:lnTo>
                  <a:lnTo>
                    <a:pt x="2277" y="1320"/>
                  </a:lnTo>
                  <a:lnTo>
                    <a:pt x="2244" y="1355"/>
                  </a:lnTo>
                  <a:lnTo>
                    <a:pt x="2210" y="1389"/>
                  </a:lnTo>
                  <a:lnTo>
                    <a:pt x="2173" y="1422"/>
                  </a:lnTo>
                  <a:lnTo>
                    <a:pt x="2135" y="1453"/>
                  </a:lnTo>
                  <a:lnTo>
                    <a:pt x="2094" y="1483"/>
                  </a:lnTo>
                  <a:lnTo>
                    <a:pt x="2051" y="1512"/>
                  </a:lnTo>
                  <a:lnTo>
                    <a:pt x="2007" y="1539"/>
                  </a:lnTo>
                  <a:lnTo>
                    <a:pt x="1961" y="1564"/>
                  </a:lnTo>
                  <a:lnTo>
                    <a:pt x="1912" y="1588"/>
                  </a:lnTo>
                  <a:lnTo>
                    <a:pt x="1863" y="1611"/>
                  </a:lnTo>
                  <a:lnTo>
                    <a:pt x="1811" y="1631"/>
                  </a:lnTo>
                  <a:lnTo>
                    <a:pt x="1759" y="1650"/>
                  </a:lnTo>
                  <a:lnTo>
                    <a:pt x="1704" y="1668"/>
                  </a:lnTo>
                  <a:lnTo>
                    <a:pt x="1649" y="1683"/>
                  </a:lnTo>
                  <a:lnTo>
                    <a:pt x="1592" y="1697"/>
                  </a:lnTo>
                  <a:lnTo>
                    <a:pt x="1534" y="1708"/>
                  </a:lnTo>
                  <a:lnTo>
                    <a:pt x="1475" y="1718"/>
                  </a:lnTo>
                  <a:lnTo>
                    <a:pt x="1414" y="1725"/>
                  </a:lnTo>
                  <a:lnTo>
                    <a:pt x="1353" y="1731"/>
                  </a:lnTo>
                  <a:lnTo>
                    <a:pt x="1291" y="1734"/>
                  </a:lnTo>
                  <a:lnTo>
                    <a:pt x="1228" y="1735"/>
                  </a:lnTo>
                  <a:lnTo>
                    <a:pt x="1165" y="1734"/>
                  </a:lnTo>
                  <a:lnTo>
                    <a:pt x="1103" y="1731"/>
                  </a:lnTo>
                  <a:lnTo>
                    <a:pt x="1042" y="1725"/>
                  </a:lnTo>
                  <a:lnTo>
                    <a:pt x="982" y="1718"/>
                  </a:lnTo>
                  <a:lnTo>
                    <a:pt x="923" y="1708"/>
                  </a:lnTo>
                  <a:lnTo>
                    <a:pt x="865" y="1697"/>
                  </a:lnTo>
                  <a:lnTo>
                    <a:pt x="808" y="1683"/>
                  </a:lnTo>
                  <a:lnTo>
                    <a:pt x="752" y="1668"/>
                  </a:lnTo>
                  <a:lnTo>
                    <a:pt x="698" y="1651"/>
                  </a:lnTo>
                  <a:lnTo>
                    <a:pt x="645" y="1632"/>
                  </a:lnTo>
                  <a:lnTo>
                    <a:pt x="594" y="1611"/>
                  </a:lnTo>
                  <a:lnTo>
                    <a:pt x="544" y="1589"/>
                  </a:lnTo>
                  <a:lnTo>
                    <a:pt x="496" y="1565"/>
                  </a:lnTo>
                  <a:lnTo>
                    <a:pt x="450" y="1539"/>
                  </a:lnTo>
                  <a:lnTo>
                    <a:pt x="405" y="1512"/>
                  </a:lnTo>
                  <a:lnTo>
                    <a:pt x="362" y="1484"/>
                  </a:lnTo>
                  <a:lnTo>
                    <a:pt x="322" y="1454"/>
                  </a:lnTo>
                  <a:lnTo>
                    <a:pt x="283" y="1422"/>
                  </a:lnTo>
                  <a:lnTo>
                    <a:pt x="246" y="1390"/>
                  </a:lnTo>
                  <a:lnTo>
                    <a:pt x="212" y="1356"/>
                  </a:lnTo>
                  <a:lnTo>
                    <a:pt x="180" y="1321"/>
                  </a:lnTo>
                  <a:lnTo>
                    <a:pt x="150" y="1284"/>
                  </a:lnTo>
                  <a:lnTo>
                    <a:pt x="123" y="1247"/>
                  </a:lnTo>
                  <a:lnTo>
                    <a:pt x="98" y="1208"/>
                  </a:lnTo>
                  <a:lnTo>
                    <a:pt x="76" y="1169"/>
                  </a:lnTo>
                  <a:lnTo>
                    <a:pt x="56" y="1128"/>
                  </a:lnTo>
                  <a:lnTo>
                    <a:pt x="39" y="1087"/>
                  </a:lnTo>
                  <a:lnTo>
                    <a:pt x="26" y="1045"/>
                  </a:lnTo>
                  <a:lnTo>
                    <a:pt x="14" y="1002"/>
                  </a:lnTo>
                  <a:lnTo>
                    <a:pt x="6" y="958"/>
                  </a:lnTo>
                  <a:lnTo>
                    <a:pt x="2" y="913"/>
                  </a:lnTo>
                  <a:lnTo>
                    <a:pt x="0" y="869"/>
                  </a:lnTo>
                  <a:close/>
                  <a:moveTo>
                    <a:pt x="39" y="909"/>
                  </a:moveTo>
                  <a:lnTo>
                    <a:pt x="43" y="951"/>
                  </a:lnTo>
                  <a:lnTo>
                    <a:pt x="51" y="993"/>
                  </a:lnTo>
                  <a:lnTo>
                    <a:pt x="61" y="1033"/>
                  </a:lnTo>
                  <a:lnTo>
                    <a:pt x="74" y="1073"/>
                  </a:lnTo>
                  <a:lnTo>
                    <a:pt x="90" y="1112"/>
                  </a:lnTo>
                  <a:lnTo>
                    <a:pt x="108" y="1151"/>
                  </a:lnTo>
                  <a:lnTo>
                    <a:pt x="130" y="1188"/>
                  </a:lnTo>
                  <a:lnTo>
                    <a:pt x="153" y="1225"/>
                  </a:lnTo>
                  <a:lnTo>
                    <a:pt x="179" y="1260"/>
                  </a:lnTo>
                  <a:lnTo>
                    <a:pt x="207" y="1295"/>
                  </a:lnTo>
                  <a:lnTo>
                    <a:pt x="238" y="1329"/>
                  </a:lnTo>
                  <a:lnTo>
                    <a:pt x="272" y="1362"/>
                  </a:lnTo>
                  <a:lnTo>
                    <a:pt x="306" y="1393"/>
                  </a:lnTo>
                  <a:lnTo>
                    <a:pt x="344" y="1424"/>
                  </a:lnTo>
                  <a:lnTo>
                    <a:pt x="383" y="1452"/>
                  </a:lnTo>
                  <a:lnTo>
                    <a:pt x="425" y="1480"/>
                  </a:lnTo>
                  <a:lnTo>
                    <a:pt x="468" y="1507"/>
                  </a:lnTo>
                  <a:lnTo>
                    <a:pt x="513" y="1531"/>
                  </a:lnTo>
                  <a:lnTo>
                    <a:pt x="560" y="1555"/>
                  </a:lnTo>
                  <a:lnTo>
                    <a:pt x="608" y="1576"/>
                  </a:lnTo>
                  <a:lnTo>
                    <a:pt x="658" y="1597"/>
                  </a:lnTo>
                  <a:lnTo>
                    <a:pt x="709" y="1615"/>
                  </a:lnTo>
                  <a:lnTo>
                    <a:pt x="762" y="1632"/>
                  </a:lnTo>
                  <a:lnTo>
                    <a:pt x="816" y="1647"/>
                  </a:lnTo>
                  <a:lnTo>
                    <a:pt x="872" y="1660"/>
                  </a:lnTo>
                  <a:lnTo>
                    <a:pt x="929" y="1672"/>
                  </a:lnTo>
                  <a:lnTo>
                    <a:pt x="986" y="1681"/>
                  </a:lnTo>
                  <a:lnTo>
                    <a:pt x="1045" y="1688"/>
                  </a:lnTo>
                  <a:lnTo>
                    <a:pt x="1105" y="1693"/>
                  </a:lnTo>
                  <a:lnTo>
                    <a:pt x="1166" y="1697"/>
                  </a:lnTo>
                  <a:lnTo>
                    <a:pt x="1227" y="1698"/>
                  </a:lnTo>
                  <a:lnTo>
                    <a:pt x="1289" y="1697"/>
                  </a:lnTo>
                  <a:lnTo>
                    <a:pt x="1350" y="1694"/>
                  </a:lnTo>
                  <a:lnTo>
                    <a:pt x="1410" y="1688"/>
                  </a:lnTo>
                  <a:lnTo>
                    <a:pt x="1468" y="1681"/>
                  </a:lnTo>
                  <a:lnTo>
                    <a:pt x="1526" y="1672"/>
                  </a:lnTo>
                  <a:lnTo>
                    <a:pt x="1583" y="1660"/>
                  </a:lnTo>
                  <a:lnTo>
                    <a:pt x="1639" y="1647"/>
                  </a:lnTo>
                  <a:lnTo>
                    <a:pt x="1693" y="1632"/>
                  </a:lnTo>
                  <a:lnTo>
                    <a:pt x="1746" y="1615"/>
                  </a:lnTo>
                  <a:lnTo>
                    <a:pt x="1797" y="1597"/>
                  </a:lnTo>
                  <a:lnTo>
                    <a:pt x="1847" y="1577"/>
                  </a:lnTo>
                  <a:lnTo>
                    <a:pt x="1896" y="1555"/>
                  </a:lnTo>
                  <a:lnTo>
                    <a:pt x="1942" y="1532"/>
                  </a:lnTo>
                  <a:lnTo>
                    <a:pt x="1987" y="1507"/>
                  </a:lnTo>
                  <a:lnTo>
                    <a:pt x="2031" y="1481"/>
                  </a:lnTo>
                  <a:lnTo>
                    <a:pt x="2072" y="1453"/>
                  </a:lnTo>
                  <a:lnTo>
                    <a:pt x="2111" y="1424"/>
                  </a:lnTo>
                  <a:lnTo>
                    <a:pt x="2148" y="1394"/>
                  </a:lnTo>
                  <a:lnTo>
                    <a:pt x="2184" y="1362"/>
                  </a:lnTo>
                  <a:lnTo>
                    <a:pt x="2217" y="1330"/>
                  </a:lnTo>
                  <a:lnTo>
                    <a:pt x="2247" y="1296"/>
                  </a:lnTo>
                  <a:lnTo>
                    <a:pt x="2276" y="1261"/>
                  </a:lnTo>
                  <a:lnTo>
                    <a:pt x="2302" y="1226"/>
                  </a:lnTo>
                  <a:lnTo>
                    <a:pt x="2326" y="1189"/>
                  </a:lnTo>
                  <a:lnTo>
                    <a:pt x="2347" y="1152"/>
                  </a:lnTo>
                  <a:lnTo>
                    <a:pt x="2365" y="1113"/>
                  </a:lnTo>
                  <a:lnTo>
                    <a:pt x="2381" y="1074"/>
                  </a:lnTo>
                  <a:lnTo>
                    <a:pt x="2394" y="1034"/>
                  </a:lnTo>
                  <a:lnTo>
                    <a:pt x="2405" y="994"/>
                  </a:lnTo>
                  <a:lnTo>
                    <a:pt x="2412" y="953"/>
                  </a:lnTo>
                  <a:lnTo>
                    <a:pt x="2417" y="911"/>
                  </a:lnTo>
                  <a:lnTo>
                    <a:pt x="2418" y="869"/>
                  </a:lnTo>
                  <a:lnTo>
                    <a:pt x="2417" y="826"/>
                  </a:lnTo>
                  <a:lnTo>
                    <a:pt x="2412" y="784"/>
                  </a:lnTo>
                  <a:lnTo>
                    <a:pt x="2405" y="743"/>
                  </a:lnTo>
                  <a:lnTo>
                    <a:pt x="2395" y="703"/>
                  </a:lnTo>
                  <a:lnTo>
                    <a:pt x="2382" y="663"/>
                  </a:lnTo>
                  <a:lnTo>
                    <a:pt x="2366" y="624"/>
                  </a:lnTo>
                  <a:lnTo>
                    <a:pt x="2347" y="585"/>
                  </a:lnTo>
                  <a:lnTo>
                    <a:pt x="2326" y="548"/>
                  </a:lnTo>
                  <a:lnTo>
                    <a:pt x="2303" y="511"/>
                  </a:lnTo>
                  <a:lnTo>
                    <a:pt x="2277" y="475"/>
                  </a:lnTo>
                  <a:lnTo>
                    <a:pt x="2248" y="440"/>
                  </a:lnTo>
                  <a:lnTo>
                    <a:pt x="2217" y="406"/>
                  </a:lnTo>
                  <a:lnTo>
                    <a:pt x="2184" y="374"/>
                  </a:lnTo>
                  <a:lnTo>
                    <a:pt x="2149" y="342"/>
                  </a:lnTo>
                  <a:lnTo>
                    <a:pt x="2112" y="312"/>
                  </a:lnTo>
                  <a:lnTo>
                    <a:pt x="2072" y="283"/>
                  </a:lnTo>
                  <a:lnTo>
                    <a:pt x="2031" y="255"/>
                  </a:lnTo>
                  <a:lnTo>
                    <a:pt x="1988" y="229"/>
                  </a:lnTo>
                  <a:lnTo>
                    <a:pt x="1943" y="204"/>
                  </a:lnTo>
                  <a:lnTo>
                    <a:pt x="1896" y="181"/>
                  </a:lnTo>
                  <a:lnTo>
                    <a:pt x="1848" y="159"/>
                  </a:lnTo>
                  <a:lnTo>
                    <a:pt x="1798" y="139"/>
                  </a:lnTo>
                  <a:lnTo>
                    <a:pt x="1747" y="121"/>
                  </a:lnTo>
                  <a:lnTo>
                    <a:pt x="1694" y="104"/>
                  </a:lnTo>
                  <a:lnTo>
                    <a:pt x="1639" y="89"/>
                  </a:lnTo>
                  <a:lnTo>
                    <a:pt x="1584" y="76"/>
                  </a:lnTo>
                  <a:lnTo>
                    <a:pt x="1527" y="64"/>
                  </a:lnTo>
                  <a:lnTo>
                    <a:pt x="1469" y="55"/>
                  </a:lnTo>
                  <a:lnTo>
                    <a:pt x="1410" y="48"/>
                  </a:lnTo>
                  <a:lnTo>
                    <a:pt x="1350" y="42"/>
                  </a:lnTo>
                  <a:lnTo>
                    <a:pt x="1290" y="39"/>
                  </a:lnTo>
                  <a:lnTo>
                    <a:pt x="1228" y="38"/>
                  </a:lnTo>
                  <a:lnTo>
                    <a:pt x="1166" y="39"/>
                  </a:lnTo>
                  <a:lnTo>
                    <a:pt x="1106" y="42"/>
                  </a:lnTo>
                  <a:lnTo>
                    <a:pt x="1046" y="47"/>
                  </a:lnTo>
                  <a:lnTo>
                    <a:pt x="987" y="55"/>
                  </a:lnTo>
                  <a:lnTo>
                    <a:pt x="929" y="64"/>
                  </a:lnTo>
                  <a:lnTo>
                    <a:pt x="873" y="75"/>
                  </a:lnTo>
                  <a:lnTo>
                    <a:pt x="817" y="89"/>
                  </a:lnTo>
                  <a:lnTo>
                    <a:pt x="763" y="103"/>
                  </a:lnTo>
                  <a:lnTo>
                    <a:pt x="710" y="121"/>
                  </a:lnTo>
                  <a:lnTo>
                    <a:pt x="659" y="139"/>
                  </a:lnTo>
                  <a:lnTo>
                    <a:pt x="608" y="159"/>
                  </a:lnTo>
                  <a:lnTo>
                    <a:pt x="560" y="181"/>
                  </a:lnTo>
                  <a:lnTo>
                    <a:pt x="513" y="204"/>
                  </a:lnTo>
                  <a:lnTo>
                    <a:pt x="468" y="229"/>
                  </a:lnTo>
                  <a:lnTo>
                    <a:pt x="425" y="255"/>
                  </a:lnTo>
                  <a:lnTo>
                    <a:pt x="384" y="283"/>
                  </a:lnTo>
                  <a:lnTo>
                    <a:pt x="345" y="312"/>
                  </a:lnTo>
                  <a:lnTo>
                    <a:pt x="307" y="342"/>
                  </a:lnTo>
                  <a:lnTo>
                    <a:pt x="272" y="373"/>
                  </a:lnTo>
                  <a:lnTo>
                    <a:pt x="239" y="406"/>
                  </a:lnTo>
                  <a:lnTo>
                    <a:pt x="208" y="440"/>
                  </a:lnTo>
                  <a:lnTo>
                    <a:pt x="180" y="474"/>
                  </a:lnTo>
                  <a:lnTo>
                    <a:pt x="154" y="510"/>
                  </a:lnTo>
                  <a:lnTo>
                    <a:pt x="130" y="547"/>
                  </a:lnTo>
                  <a:lnTo>
                    <a:pt x="109" y="584"/>
                  </a:lnTo>
                  <a:lnTo>
                    <a:pt x="90" y="622"/>
                  </a:lnTo>
                  <a:lnTo>
                    <a:pt x="74" y="661"/>
                  </a:lnTo>
                  <a:lnTo>
                    <a:pt x="62" y="701"/>
                  </a:lnTo>
                  <a:lnTo>
                    <a:pt x="51" y="742"/>
                  </a:lnTo>
                  <a:lnTo>
                    <a:pt x="44" y="783"/>
                  </a:lnTo>
                  <a:lnTo>
                    <a:pt x="39" y="825"/>
                  </a:lnTo>
                  <a:lnTo>
                    <a:pt x="37" y="867"/>
                  </a:lnTo>
                  <a:lnTo>
                    <a:pt x="39" y="909"/>
                  </a:lnTo>
                  <a:close/>
                </a:path>
              </a:pathLst>
            </a:custGeom>
            <a:solidFill>
              <a:srgbClr val="385D8A"/>
            </a:solidFill>
            <a:ln w="0" cap="flat">
              <a:solidFill>
                <a:srgbClr val="385D8A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6" name="Oval 15"/>
            <p:cNvSpPr>
              <a:spLocks noChangeArrowheads="1"/>
            </p:cNvSpPr>
            <p:nvPr/>
          </p:nvSpPr>
          <p:spPr bwMode="auto">
            <a:xfrm>
              <a:off x="2606040" y="2048510"/>
              <a:ext cx="1535430" cy="1078230"/>
            </a:xfrm>
            <a:prstGeom prst="ellipse">
              <a:avLst/>
            </a:prstGeom>
            <a:solidFill>
              <a:srgbClr val="95B3D7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2593975" y="2037080"/>
              <a:ext cx="1559560" cy="1101090"/>
            </a:xfrm>
            <a:custGeom>
              <a:avLst/>
              <a:gdLst>
                <a:gd name="T0" fmla="*/ 25 w 2456"/>
                <a:gd name="T1" fmla="*/ 691 h 1734"/>
                <a:gd name="T2" fmla="*/ 122 w 2456"/>
                <a:gd name="T3" fmla="*/ 489 h 1734"/>
                <a:gd name="T4" fmla="*/ 282 w 2456"/>
                <a:gd name="T5" fmla="*/ 313 h 1734"/>
                <a:gd name="T6" fmla="*/ 495 w 2456"/>
                <a:gd name="T7" fmla="*/ 170 h 1734"/>
                <a:gd name="T8" fmla="*/ 752 w 2456"/>
                <a:gd name="T9" fmla="*/ 67 h 1734"/>
                <a:gd name="T10" fmla="*/ 1041 w 2456"/>
                <a:gd name="T11" fmla="*/ 9 h 1734"/>
                <a:gd name="T12" fmla="*/ 1352 w 2456"/>
                <a:gd name="T13" fmla="*/ 4 h 1734"/>
                <a:gd name="T14" fmla="*/ 1648 w 2456"/>
                <a:gd name="T15" fmla="*/ 51 h 1734"/>
                <a:gd name="T16" fmla="*/ 1912 w 2456"/>
                <a:gd name="T17" fmla="*/ 146 h 1734"/>
                <a:gd name="T18" fmla="*/ 2134 w 2456"/>
                <a:gd name="T19" fmla="*/ 281 h 1734"/>
                <a:gd name="T20" fmla="*/ 2306 w 2456"/>
                <a:gd name="T21" fmla="*/ 450 h 1734"/>
                <a:gd name="T22" fmla="*/ 2416 w 2456"/>
                <a:gd name="T23" fmla="*/ 648 h 1734"/>
                <a:gd name="T24" fmla="*/ 2456 w 2456"/>
                <a:gd name="T25" fmla="*/ 866 h 1734"/>
                <a:gd name="T26" fmla="*/ 2417 w 2456"/>
                <a:gd name="T27" fmla="*/ 1085 h 1734"/>
                <a:gd name="T28" fmla="*/ 2306 w 2456"/>
                <a:gd name="T29" fmla="*/ 1283 h 1734"/>
                <a:gd name="T30" fmla="*/ 2135 w 2456"/>
                <a:gd name="T31" fmla="*/ 1452 h 1734"/>
                <a:gd name="T32" fmla="*/ 1912 w 2456"/>
                <a:gd name="T33" fmla="*/ 1588 h 1734"/>
                <a:gd name="T34" fmla="*/ 1649 w 2456"/>
                <a:gd name="T35" fmla="*/ 1682 h 1734"/>
                <a:gd name="T36" fmla="*/ 1353 w 2456"/>
                <a:gd name="T37" fmla="*/ 1730 h 1734"/>
                <a:gd name="T38" fmla="*/ 1042 w 2456"/>
                <a:gd name="T39" fmla="*/ 1725 h 1734"/>
                <a:gd name="T40" fmla="*/ 752 w 2456"/>
                <a:gd name="T41" fmla="*/ 1667 h 1734"/>
                <a:gd name="T42" fmla="*/ 496 w 2456"/>
                <a:gd name="T43" fmla="*/ 1564 h 1734"/>
                <a:gd name="T44" fmla="*/ 283 w 2456"/>
                <a:gd name="T45" fmla="*/ 1421 h 1734"/>
                <a:gd name="T46" fmla="*/ 123 w 2456"/>
                <a:gd name="T47" fmla="*/ 1246 h 1734"/>
                <a:gd name="T48" fmla="*/ 26 w 2456"/>
                <a:gd name="T49" fmla="*/ 1044 h 1734"/>
                <a:gd name="T50" fmla="*/ 39 w 2456"/>
                <a:gd name="T51" fmla="*/ 909 h 1734"/>
                <a:gd name="T52" fmla="*/ 90 w 2456"/>
                <a:gd name="T53" fmla="*/ 1111 h 1734"/>
                <a:gd name="T54" fmla="*/ 207 w 2456"/>
                <a:gd name="T55" fmla="*/ 1294 h 1734"/>
                <a:gd name="T56" fmla="*/ 383 w 2456"/>
                <a:gd name="T57" fmla="*/ 1452 h 1734"/>
                <a:gd name="T58" fmla="*/ 608 w 2456"/>
                <a:gd name="T59" fmla="*/ 1576 h 1734"/>
                <a:gd name="T60" fmla="*/ 872 w 2456"/>
                <a:gd name="T61" fmla="*/ 1659 h 1734"/>
                <a:gd name="T62" fmla="*/ 1166 w 2456"/>
                <a:gd name="T63" fmla="*/ 1696 h 1734"/>
                <a:gd name="T64" fmla="*/ 1468 w 2456"/>
                <a:gd name="T65" fmla="*/ 1680 h 1734"/>
                <a:gd name="T66" fmla="*/ 1746 w 2456"/>
                <a:gd name="T67" fmla="*/ 1615 h 1734"/>
                <a:gd name="T68" fmla="*/ 1987 w 2456"/>
                <a:gd name="T69" fmla="*/ 1506 h 1734"/>
                <a:gd name="T70" fmla="*/ 2184 w 2456"/>
                <a:gd name="T71" fmla="*/ 1361 h 1734"/>
                <a:gd name="T72" fmla="*/ 2326 w 2456"/>
                <a:gd name="T73" fmla="*/ 1188 h 1734"/>
                <a:gd name="T74" fmla="*/ 2405 w 2456"/>
                <a:gd name="T75" fmla="*/ 993 h 1734"/>
                <a:gd name="T76" fmla="*/ 2412 w 2456"/>
                <a:gd name="T77" fmla="*/ 783 h 1734"/>
                <a:gd name="T78" fmla="*/ 2347 w 2456"/>
                <a:gd name="T79" fmla="*/ 584 h 1734"/>
                <a:gd name="T80" fmla="*/ 2217 w 2456"/>
                <a:gd name="T81" fmla="*/ 406 h 1734"/>
                <a:gd name="T82" fmla="*/ 2031 w 2456"/>
                <a:gd name="T83" fmla="*/ 255 h 1734"/>
                <a:gd name="T84" fmla="*/ 1798 w 2456"/>
                <a:gd name="T85" fmla="*/ 138 h 1734"/>
                <a:gd name="T86" fmla="*/ 1527 w 2456"/>
                <a:gd name="T87" fmla="*/ 63 h 1734"/>
                <a:gd name="T88" fmla="*/ 1228 w 2456"/>
                <a:gd name="T89" fmla="*/ 37 h 1734"/>
                <a:gd name="T90" fmla="*/ 929 w 2456"/>
                <a:gd name="T91" fmla="*/ 63 h 1734"/>
                <a:gd name="T92" fmla="*/ 659 w 2456"/>
                <a:gd name="T93" fmla="*/ 138 h 1734"/>
                <a:gd name="T94" fmla="*/ 425 w 2456"/>
                <a:gd name="T95" fmla="*/ 254 h 1734"/>
                <a:gd name="T96" fmla="*/ 239 w 2456"/>
                <a:gd name="T97" fmla="*/ 405 h 1734"/>
                <a:gd name="T98" fmla="*/ 109 w 2456"/>
                <a:gd name="T99" fmla="*/ 583 h 1734"/>
                <a:gd name="T100" fmla="*/ 44 w 2456"/>
                <a:gd name="T101" fmla="*/ 782 h 1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56" h="1734">
                  <a:moveTo>
                    <a:pt x="0" y="868"/>
                  </a:moveTo>
                  <a:lnTo>
                    <a:pt x="1" y="823"/>
                  </a:lnTo>
                  <a:lnTo>
                    <a:pt x="6" y="778"/>
                  </a:lnTo>
                  <a:lnTo>
                    <a:pt x="14" y="734"/>
                  </a:lnTo>
                  <a:lnTo>
                    <a:pt x="25" y="691"/>
                  </a:lnTo>
                  <a:lnTo>
                    <a:pt x="39" y="649"/>
                  </a:lnTo>
                  <a:lnTo>
                    <a:pt x="56" y="608"/>
                  </a:lnTo>
                  <a:lnTo>
                    <a:pt x="75" y="567"/>
                  </a:lnTo>
                  <a:lnTo>
                    <a:pt x="97" y="527"/>
                  </a:lnTo>
                  <a:lnTo>
                    <a:pt x="122" y="489"/>
                  </a:lnTo>
                  <a:lnTo>
                    <a:pt x="150" y="451"/>
                  </a:lnTo>
                  <a:lnTo>
                    <a:pt x="179" y="415"/>
                  </a:lnTo>
                  <a:lnTo>
                    <a:pt x="211" y="380"/>
                  </a:lnTo>
                  <a:lnTo>
                    <a:pt x="246" y="346"/>
                  </a:lnTo>
                  <a:lnTo>
                    <a:pt x="282" y="313"/>
                  </a:lnTo>
                  <a:lnTo>
                    <a:pt x="321" y="282"/>
                  </a:lnTo>
                  <a:lnTo>
                    <a:pt x="362" y="252"/>
                  </a:lnTo>
                  <a:lnTo>
                    <a:pt x="404" y="223"/>
                  </a:lnTo>
                  <a:lnTo>
                    <a:pt x="449" y="196"/>
                  </a:lnTo>
                  <a:lnTo>
                    <a:pt x="495" y="170"/>
                  </a:lnTo>
                  <a:lnTo>
                    <a:pt x="544" y="146"/>
                  </a:lnTo>
                  <a:lnTo>
                    <a:pt x="593" y="124"/>
                  </a:lnTo>
                  <a:lnTo>
                    <a:pt x="644" y="103"/>
                  </a:lnTo>
                  <a:lnTo>
                    <a:pt x="697" y="84"/>
                  </a:lnTo>
                  <a:lnTo>
                    <a:pt x="752" y="67"/>
                  </a:lnTo>
                  <a:lnTo>
                    <a:pt x="807" y="52"/>
                  </a:lnTo>
                  <a:lnTo>
                    <a:pt x="864" y="38"/>
                  </a:lnTo>
                  <a:lnTo>
                    <a:pt x="922" y="26"/>
                  </a:lnTo>
                  <a:lnTo>
                    <a:pt x="981" y="17"/>
                  </a:lnTo>
                  <a:lnTo>
                    <a:pt x="1041" y="9"/>
                  </a:lnTo>
                  <a:lnTo>
                    <a:pt x="1103" y="4"/>
                  </a:lnTo>
                  <a:lnTo>
                    <a:pt x="1164" y="1"/>
                  </a:lnTo>
                  <a:lnTo>
                    <a:pt x="1227" y="0"/>
                  </a:lnTo>
                  <a:lnTo>
                    <a:pt x="1290" y="1"/>
                  </a:lnTo>
                  <a:lnTo>
                    <a:pt x="1352" y="4"/>
                  </a:lnTo>
                  <a:lnTo>
                    <a:pt x="1414" y="9"/>
                  </a:lnTo>
                  <a:lnTo>
                    <a:pt x="1474" y="17"/>
                  </a:lnTo>
                  <a:lnTo>
                    <a:pt x="1533" y="26"/>
                  </a:lnTo>
                  <a:lnTo>
                    <a:pt x="1591" y="38"/>
                  </a:lnTo>
                  <a:lnTo>
                    <a:pt x="1648" y="51"/>
                  </a:lnTo>
                  <a:lnTo>
                    <a:pt x="1704" y="67"/>
                  </a:lnTo>
                  <a:lnTo>
                    <a:pt x="1758" y="84"/>
                  </a:lnTo>
                  <a:lnTo>
                    <a:pt x="1811" y="103"/>
                  </a:lnTo>
                  <a:lnTo>
                    <a:pt x="1862" y="124"/>
                  </a:lnTo>
                  <a:lnTo>
                    <a:pt x="1912" y="146"/>
                  </a:lnTo>
                  <a:lnTo>
                    <a:pt x="1960" y="170"/>
                  </a:lnTo>
                  <a:lnTo>
                    <a:pt x="2006" y="196"/>
                  </a:lnTo>
                  <a:lnTo>
                    <a:pt x="2051" y="223"/>
                  </a:lnTo>
                  <a:lnTo>
                    <a:pt x="2093" y="251"/>
                  </a:lnTo>
                  <a:lnTo>
                    <a:pt x="2134" y="281"/>
                  </a:lnTo>
                  <a:lnTo>
                    <a:pt x="2173" y="313"/>
                  </a:lnTo>
                  <a:lnTo>
                    <a:pt x="2209" y="345"/>
                  </a:lnTo>
                  <a:lnTo>
                    <a:pt x="2244" y="379"/>
                  </a:lnTo>
                  <a:lnTo>
                    <a:pt x="2276" y="414"/>
                  </a:lnTo>
                  <a:lnTo>
                    <a:pt x="2306" y="450"/>
                  </a:lnTo>
                  <a:lnTo>
                    <a:pt x="2333" y="488"/>
                  </a:lnTo>
                  <a:lnTo>
                    <a:pt x="2358" y="526"/>
                  </a:lnTo>
                  <a:lnTo>
                    <a:pt x="2380" y="566"/>
                  </a:lnTo>
                  <a:lnTo>
                    <a:pt x="2400" y="606"/>
                  </a:lnTo>
                  <a:lnTo>
                    <a:pt x="2416" y="648"/>
                  </a:lnTo>
                  <a:lnTo>
                    <a:pt x="2430" y="690"/>
                  </a:lnTo>
                  <a:lnTo>
                    <a:pt x="2441" y="733"/>
                  </a:lnTo>
                  <a:lnTo>
                    <a:pt x="2449" y="777"/>
                  </a:lnTo>
                  <a:lnTo>
                    <a:pt x="2454" y="821"/>
                  </a:lnTo>
                  <a:lnTo>
                    <a:pt x="2456" y="866"/>
                  </a:lnTo>
                  <a:lnTo>
                    <a:pt x="2454" y="911"/>
                  </a:lnTo>
                  <a:lnTo>
                    <a:pt x="2450" y="956"/>
                  </a:lnTo>
                  <a:lnTo>
                    <a:pt x="2442" y="1000"/>
                  </a:lnTo>
                  <a:lnTo>
                    <a:pt x="2431" y="1042"/>
                  </a:lnTo>
                  <a:lnTo>
                    <a:pt x="2417" y="1085"/>
                  </a:lnTo>
                  <a:lnTo>
                    <a:pt x="2400" y="1126"/>
                  </a:lnTo>
                  <a:lnTo>
                    <a:pt x="2381" y="1167"/>
                  </a:lnTo>
                  <a:lnTo>
                    <a:pt x="2358" y="1207"/>
                  </a:lnTo>
                  <a:lnTo>
                    <a:pt x="2334" y="1245"/>
                  </a:lnTo>
                  <a:lnTo>
                    <a:pt x="2306" y="1283"/>
                  </a:lnTo>
                  <a:lnTo>
                    <a:pt x="2277" y="1319"/>
                  </a:lnTo>
                  <a:lnTo>
                    <a:pt x="2244" y="1354"/>
                  </a:lnTo>
                  <a:lnTo>
                    <a:pt x="2210" y="1388"/>
                  </a:lnTo>
                  <a:lnTo>
                    <a:pt x="2173" y="1421"/>
                  </a:lnTo>
                  <a:lnTo>
                    <a:pt x="2135" y="1452"/>
                  </a:lnTo>
                  <a:lnTo>
                    <a:pt x="2094" y="1482"/>
                  </a:lnTo>
                  <a:lnTo>
                    <a:pt x="2051" y="1511"/>
                  </a:lnTo>
                  <a:lnTo>
                    <a:pt x="2007" y="1538"/>
                  </a:lnTo>
                  <a:lnTo>
                    <a:pt x="1961" y="1563"/>
                  </a:lnTo>
                  <a:lnTo>
                    <a:pt x="1912" y="1588"/>
                  </a:lnTo>
                  <a:lnTo>
                    <a:pt x="1863" y="1610"/>
                  </a:lnTo>
                  <a:lnTo>
                    <a:pt x="1811" y="1631"/>
                  </a:lnTo>
                  <a:lnTo>
                    <a:pt x="1759" y="1650"/>
                  </a:lnTo>
                  <a:lnTo>
                    <a:pt x="1704" y="1667"/>
                  </a:lnTo>
                  <a:lnTo>
                    <a:pt x="1649" y="1682"/>
                  </a:lnTo>
                  <a:lnTo>
                    <a:pt x="1592" y="1696"/>
                  </a:lnTo>
                  <a:lnTo>
                    <a:pt x="1534" y="1707"/>
                  </a:lnTo>
                  <a:lnTo>
                    <a:pt x="1475" y="1717"/>
                  </a:lnTo>
                  <a:lnTo>
                    <a:pt x="1414" y="1725"/>
                  </a:lnTo>
                  <a:lnTo>
                    <a:pt x="1353" y="1730"/>
                  </a:lnTo>
                  <a:lnTo>
                    <a:pt x="1291" y="1733"/>
                  </a:lnTo>
                  <a:lnTo>
                    <a:pt x="1228" y="1734"/>
                  </a:lnTo>
                  <a:lnTo>
                    <a:pt x="1165" y="1733"/>
                  </a:lnTo>
                  <a:lnTo>
                    <a:pt x="1103" y="1730"/>
                  </a:lnTo>
                  <a:lnTo>
                    <a:pt x="1042" y="1725"/>
                  </a:lnTo>
                  <a:lnTo>
                    <a:pt x="982" y="1717"/>
                  </a:lnTo>
                  <a:lnTo>
                    <a:pt x="923" y="1707"/>
                  </a:lnTo>
                  <a:lnTo>
                    <a:pt x="865" y="1696"/>
                  </a:lnTo>
                  <a:lnTo>
                    <a:pt x="808" y="1682"/>
                  </a:lnTo>
                  <a:lnTo>
                    <a:pt x="752" y="1667"/>
                  </a:lnTo>
                  <a:lnTo>
                    <a:pt x="698" y="1650"/>
                  </a:lnTo>
                  <a:lnTo>
                    <a:pt x="645" y="1631"/>
                  </a:lnTo>
                  <a:lnTo>
                    <a:pt x="594" y="1610"/>
                  </a:lnTo>
                  <a:lnTo>
                    <a:pt x="544" y="1588"/>
                  </a:lnTo>
                  <a:lnTo>
                    <a:pt x="496" y="1564"/>
                  </a:lnTo>
                  <a:lnTo>
                    <a:pt x="450" y="1538"/>
                  </a:lnTo>
                  <a:lnTo>
                    <a:pt x="405" y="1511"/>
                  </a:lnTo>
                  <a:lnTo>
                    <a:pt x="362" y="1483"/>
                  </a:lnTo>
                  <a:lnTo>
                    <a:pt x="322" y="1453"/>
                  </a:lnTo>
                  <a:lnTo>
                    <a:pt x="283" y="1421"/>
                  </a:lnTo>
                  <a:lnTo>
                    <a:pt x="246" y="1389"/>
                  </a:lnTo>
                  <a:lnTo>
                    <a:pt x="212" y="1355"/>
                  </a:lnTo>
                  <a:lnTo>
                    <a:pt x="180" y="1320"/>
                  </a:lnTo>
                  <a:lnTo>
                    <a:pt x="150" y="1283"/>
                  </a:lnTo>
                  <a:lnTo>
                    <a:pt x="123" y="1246"/>
                  </a:lnTo>
                  <a:lnTo>
                    <a:pt x="98" y="1207"/>
                  </a:lnTo>
                  <a:lnTo>
                    <a:pt x="76" y="1168"/>
                  </a:lnTo>
                  <a:lnTo>
                    <a:pt x="56" y="1127"/>
                  </a:lnTo>
                  <a:lnTo>
                    <a:pt x="39" y="1086"/>
                  </a:lnTo>
                  <a:lnTo>
                    <a:pt x="26" y="1044"/>
                  </a:lnTo>
                  <a:lnTo>
                    <a:pt x="14" y="1001"/>
                  </a:lnTo>
                  <a:lnTo>
                    <a:pt x="6" y="957"/>
                  </a:lnTo>
                  <a:lnTo>
                    <a:pt x="2" y="913"/>
                  </a:lnTo>
                  <a:lnTo>
                    <a:pt x="0" y="868"/>
                  </a:lnTo>
                  <a:close/>
                  <a:moveTo>
                    <a:pt x="39" y="909"/>
                  </a:moveTo>
                  <a:lnTo>
                    <a:pt x="43" y="950"/>
                  </a:lnTo>
                  <a:lnTo>
                    <a:pt x="51" y="992"/>
                  </a:lnTo>
                  <a:lnTo>
                    <a:pt x="61" y="1032"/>
                  </a:lnTo>
                  <a:lnTo>
                    <a:pt x="74" y="1072"/>
                  </a:lnTo>
                  <a:lnTo>
                    <a:pt x="90" y="1111"/>
                  </a:lnTo>
                  <a:lnTo>
                    <a:pt x="108" y="1150"/>
                  </a:lnTo>
                  <a:lnTo>
                    <a:pt x="130" y="1187"/>
                  </a:lnTo>
                  <a:lnTo>
                    <a:pt x="153" y="1224"/>
                  </a:lnTo>
                  <a:lnTo>
                    <a:pt x="179" y="1260"/>
                  </a:lnTo>
                  <a:lnTo>
                    <a:pt x="207" y="1294"/>
                  </a:lnTo>
                  <a:lnTo>
                    <a:pt x="238" y="1328"/>
                  </a:lnTo>
                  <a:lnTo>
                    <a:pt x="272" y="1361"/>
                  </a:lnTo>
                  <a:lnTo>
                    <a:pt x="306" y="1392"/>
                  </a:lnTo>
                  <a:lnTo>
                    <a:pt x="344" y="1423"/>
                  </a:lnTo>
                  <a:lnTo>
                    <a:pt x="383" y="1452"/>
                  </a:lnTo>
                  <a:lnTo>
                    <a:pt x="425" y="1479"/>
                  </a:lnTo>
                  <a:lnTo>
                    <a:pt x="468" y="1506"/>
                  </a:lnTo>
                  <a:lnTo>
                    <a:pt x="513" y="1530"/>
                  </a:lnTo>
                  <a:lnTo>
                    <a:pt x="560" y="1554"/>
                  </a:lnTo>
                  <a:lnTo>
                    <a:pt x="608" y="1576"/>
                  </a:lnTo>
                  <a:lnTo>
                    <a:pt x="658" y="1596"/>
                  </a:lnTo>
                  <a:lnTo>
                    <a:pt x="709" y="1614"/>
                  </a:lnTo>
                  <a:lnTo>
                    <a:pt x="762" y="1631"/>
                  </a:lnTo>
                  <a:lnTo>
                    <a:pt x="816" y="1646"/>
                  </a:lnTo>
                  <a:lnTo>
                    <a:pt x="872" y="1659"/>
                  </a:lnTo>
                  <a:lnTo>
                    <a:pt x="929" y="1671"/>
                  </a:lnTo>
                  <a:lnTo>
                    <a:pt x="986" y="1680"/>
                  </a:lnTo>
                  <a:lnTo>
                    <a:pt x="1045" y="1687"/>
                  </a:lnTo>
                  <a:lnTo>
                    <a:pt x="1105" y="1693"/>
                  </a:lnTo>
                  <a:lnTo>
                    <a:pt x="1166" y="1696"/>
                  </a:lnTo>
                  <a:lnTo>
                    <a:pt x="1227" y="1697"/>
                  </a:lnTo>
                  <a:lnTo>
                    <a:pt x="1289" y="1696"/>
                  </a:lnTo>
                  <a:lnTo>
                    <a:pt x="1350" y="1693"/>
                  </a:lnTo>
                  <a:lnTo>
                    <a:pt x="1410" y="1687"/>
                  </a:lnTo>
                  <a:lnTo>
                    <a:pt x="1468" y="1680"/>
                  </a:lnTo>
                  <a:lnTo>
                    <a:pt x="1526" y="1671"/>
                  </a:lnTo>
                  <a:lnTo>
                    <a:pt x="1583" y="1659"/>
                  </a:lnTo>
                  <a:lnTo>
                    <a:pt x="1639" y="1646"/>
                  </a:lnTo>
                  <a:lnTo>
                    <a:pt x="1693" y="1631"/>
                  </a:lnTo>
                  <a:lnTo>
                    <a:pt x="1746" y="1615"/>
                  </a:lnTo>
                  <a:lnTo>
                    <a:pt x="1797" y="1596"/>
                  </a:lnTo>
                  <a:lnTo>
                    <a:pt x="1847" y="1576"/>
                  </a:lnTo>
                  <a:lnTo>
                    <a:pt x="1896" y="1554"/>
                  </a:lnTo>
                  <a:lnTo>
                    <a:pt x="1942" y="1531"/>
                  </a:lnTo>
                  <a:lnTo>
                    <a:pt x="1987" y="1506"/>
                  </a:lnTo>
                  <a:lnTo>
                    <a:pt x="2031" y="1480"/>
                  </a:lnTo>
                  <a:lnTo>
                    <a:pt x="2072" y="1452"/>
                  </a:lnTo>
                  <a:lnTo>
                    <a:pt x="2111" y="1423"/>
                  </a:lnTo>
                  <a:lnTo>
                    <a:pt x="2148" y="1393"/>
                  </a:lnTo>
                  <a:lnTo>
                    <a:pt x="2184" y="1361"/>
                  </a:lnTo>
                  <a:lnTo>
                    <a:pt x="2217" y="1329"/>
                  </a:lnTo>
                  <a:lnTo>
                    <a:pt x="2247" y="1295"/>
                  </a:lnTo>
                  <a:lnTo>
                    <a:pt x="2276" y="1260"/>
                  </a:lnTo>
                  <a:lnTo>
                    <a:pt x="2302" y="1225"/>
                  </a:lnTo>
                  <a:lnTo>
                    <a:pt x="2326" y="1188"/>
                  </a:lnTo>
                  <a:lnTo>
                    <a:pt x="2347" y="1151"/>
                  </a:lnTo>
                  <a:lnTo>
                    <a:pt x="2365" y="1112"/>
                  </a:lnTo>
                  <a:lnTo>
                    <a:pt x="2381" y="1073"/>
                  </a:lnTo>
                  <a:lnTo>
                    <a:pt x="2394" y="1033"/>
                  </a:lnTo>
                  <a:lnTo>
                    <a:pt x="2405" y="993"/>
                  </a:lnTo>
                  <a:lnTo>
                    <a:pt x="2412" y="952"/>
                  </a:lnTo>
                  <a:lnTo>
                    <a:pt x="2417" y="910"/>
                  </a:lnTo>
                  <a:lnTo>
                    <a:pt x="2418" y="868"/>
                  </a:lnTo>
                  <a:lnTo>
                    <a:pt x="2417" y="825"/>
                  </a:lnTo>
                  <a:lnTo>
                    <a:pt x="2412" y="783"/>
                  </a:lnTo>
                  <a:lnTo>
                    <a:pt x="2405" y="742"/>
                  </a:lnTo>
                  <a:lnTo>
                    <a:pt x="2395" y="702"/>
                  </a:lnTo>
                  <a:lnTo>
                    <a:pt x="2382" y="662"/>
                  </a:lnTo>
                  <a:lnTo>
                    <a:pt x="2366" y="623"/>
                  </a:lnTo>
                  <a:lnTo>
                    <a:pt x="2347" y="584"/>
                  </a:lnTo>
                  <a:lnTo>
                    <a:pt x="2326" y="547"/>
                  </a:lnTo>
                  <a:lnTo>
                    <a:pt x="2303" y="510"/>
                  </a:lnTo>
                  <a:lnTo>
                    <a:pt x="2277" y="474"/>
                  </a:lnTo>
                  <a:lnTo>
                    <a:pt x="2248" y="439"/>
                  </a:lnTo>
                  <a:lnTo>
                    <a:pt x="2217" y="406"/>
                  </a:lnTo>
                  <a:lnTo>
                    <a:pt x="2184" y="373"/>
                  </a:lnTo>
                  <a:lnTo>
                    <a:pt x="2149" y="342"/>
                  </a:lnTo>
                  <a:lnTo>
                    <a:pt x="2112" y="311"/>
                  </a:lnTo>
                  <a:lnTo>
                    <a:pt x="2072" y="282"/>
                  </a:lnTo>
                  <a:lnTo>
                    <a:pt x="2031" y="255"/>
                  </a:lnTo>
                  <a:lnTo>
                    <a:pt x="1988" y="228"/>
                  </a:lnTo>
                  <a:lnTo>
                    <a:pt x="1943" y="204"/>
                  </a:lnTo>
                  <a:lnTo>
                    <a:pt x="1896" y="180"/>
                  </a:lnTo>
                  <a:lnTo>
                    <a:pt x="1848" y="158"/>
                  </a:lnTo>
                  <a:lnTo>
                    <a:pt x="1798" y="138"/>
                  </a:lnTo>
                  <a:lnTo>
                    <a:pt x="1747" y="120"/>
                  </a:lnTo>
                  <a:lnTo>
                    <a:pt x="1694" y="103"/>
                  </a:lnTo>
                  <a:lnTo>
                    <a:pt x="1639" y="88"/>
                  </a:lnTo>
                  <a:lnTo>
                    <a:pt x="1584" y="75"/>
                  </a:lnTo>
                  <a:lnTo>
                    <a:pt x="1527" y="63"/>
                  </a:lnTo>
                  <a:lnTo>
                    <a:pt x="1469" y="54"/>
                  </a:lnTo>
                  <a:lnTo>
                    <a:pt x="1410" y="47"/>
                  </a:lnTo>
                  <a:lnTo>
                    <a:pt x="1350" y="41"/>
                  </a:lnTo>
                  <a:lnTo>
                    <a:pt x="1290" y="38"/>
                  </a:lnTo>
                  <a:lnTo>
                    <a:pt x="1228" y="37"/>
                  </a:lnTo>
                  <a:lnTo>
                    <a:pt x="1166" y="38"/>
                  </a:lnTo>
                  <a:lnTo>
                    <a:pt x="1106" y="41"/>
                  </a:lnTo>
                  <a:lnTo>
                    <a:pt x="1046" y="46"/>
                  </a:lnTo>
                  <a:lnTo>
                    <a:pt x="987" y="54"/>
                  </a:lnTo>
                  <a:lnTo>
                    <a:pt x="929" y="63"/>
                  </a:lnTo>
                  <a:lnTo>
                    <a:pt x="873" y="74"/>
                  </a:lnTo>
                  <a:lnTo>
                    <a:pt x="817" y="88"/>
                  </a:lnTo>
                  <a:lnTo>
                    <a:pt x="763" y="103"/>
                  </a:lnTo>
                  <a:lnTo>
                    <a:pt x="710" y="120"/>
                  </a:lnTo>
                  <a:lnTo>
                    <a:pt x="659" y="138"/>
                  </a:lnTo>
                  <a:lnTo>
                    <a:pt x="608" y="158"/>
                  </a:lnTo>
                  <a:lnTo>
                    <a:pt x="560" y="180"/>
                  </a:lnTo>
                  <a:lnTo>
                    <a:pt x="513" y="203"/>
                  </a:lnTo>
                  <a:lnTo>
                    <a:pt x="468" y="228"/>
                  </a:lnTo>
                  <a:lnTo>
                    <a:pt x="425" y="254"/>
                  </a:lnTo>
                  <a:lnTo>
                    <a:pt x="384" y="282"/>
                  </a:lnTo>
                  <a:lnTo>
                    <a:pt x="345" y="311"/>
                  </a:lnTo>
                  <a:lnTo>
                    <a:pt x="307" y="341"/>
                  </a:lnTo>
                  <a:lnTo>
                    <a:pt x="272" y="372"/>
                  </a:lnTo>
                  <a:lnTo>
                    <a:pt x="239" y="405"/>
                  </a:lnTo>
                  <a:lnTo>
                    <a:pt x="208" y="439"/>
                  </a:lnTo>
                  <a:lnTo>
                    <a:pt x="180" y="473"/>
                  </a:lnTo>
                  <a:lnTo>
                    <a:pt x="154" y="509"/>
                  </a:lnTo>
                  <a:lnTo>
                    <a:pt x="130" y="546"/>
                  </a:lnTo>
                  <a:lnTo>
                    <a:pt x="109" y="583"/>
                  </a:lnTo>
                  <a:lnTo>
                    <a:pt x="90" y="622"/>
                  </a:lnTo>
                  <a:lnTo>
                    <a:pt x="74" y="661"/>
                  </a:lnTo>
                  <a:lnTo>
                    <a:pt x="62" y="700"/>
                  </a:lnTo>
                  <a:lnTo>
                    <a:pt x="51" y="741"/>
                  </a:lnTo>
                  <a:lnTo>
                    <a:pt x="44" y="782"/>
                  </a:lnTo>
                  <a:lnTo>
                    <a:pt x="39" y="824"/>
                  </a:lnTo>
                  <a:lnTo>
                    <a:pt x="37" y="866"/>
                  </a:lnTo>
                  <a:lnTo>
                    <a:pt x="39" y="909"/>
                  </a:lnTo>
                  <a:close/>
                </a:path>
              </a:pathLst>
            </a:custGeom>
            <a:solidFill>
              <a:srgbClr val="385D8A"/>
            </a:solidFill>
            <a:ln w="0" cap="flat">
              <a:solidFill>
                <a:srgbClr val="385D8A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auto">
            <a:xfrm>
              <a:off x="1543050" y="801370"/>
              <a:ext cx="1536065" cy="1078230"/>
            </a:xfrm>
            <a:prstGeom prst="ellipse">
              <a:avLst/>
            </a:prstGeom>
            <a:solidFill>
              <a:srgbClr val="95B3D7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1531620" y="789940"/>
              <a:ext cx="1559560" cy="1101090"/>
            </a:xfrm>
            <a:custGeom>
              <a:avLst/>
              <a:gdLst>
                <a:gd name="T0" fmla="*/ 25 w 2456"/>
                <a:gd name="T1" fmla="*/ 691 h 1734"/>
                <a:gd name="T2" fmla="*/ 122 w 2456"/>
                <a:gd name="T3" fmla="*/ 489 h 1734"/>
                <a:gd name="T4" fmla="*/ 282 w 2456"/>
                <a:gd name="T5" fmla="*/ 313 h 1734"/>
                <a:gd name="T6" fmla="*/ 495 w 2456"/>
                <a:gd name="T7" fmla="*/ 170 h 1734"/>
                <a:gd name="T8" fmla="*/ 751 w 2456"/>
                <a:gd name="T9" fmla="*/ 67 h 1734"/>
                <a:gd name="T10" fmla="*/ 1041 w 2456"/>
                <a:gd name="T11" fmla="*/ 9 h 1734"/>
                <a:gd name="T12" fmla="*/ 1352 w 2456"/>
                <a:gd name="T13" fmla="*/ 4 h 1734"/>
                <a:gd name="T14" fmla="*/ 1648 w 2456"/>
                <a:gd name="T15" fmla="*/ 51 h 1734"/>
                <a:gd name="T16" fmla="*/ 1911 w 2456"/>
                <a:gd name="T17" fmla="*/ 146 h 1734"/>
                <a:gd name="T18" fmla="*/ 2134 w 2456"/>
                <a:gd name="T19" fmla="*/ 281 h 1734"/>
                <a:gd name="T20" fmla="*/ 2305 w 2456"/>
                <a:gd name="T21" fmla="*/ 450 h 1734"/>
                <a:gd name="T22" fmla="*/ 2416 w 2456"/>
                <a:gd name="T23" fmla="*/ 648 h 1734"/>
                <a:gd name="T24" fmla="*/ 2456 w 2456"/>
                <a:gd name="T25" fmla="*/ 866 h 1734"/>
                <a:gd name="T26" fmla="*/ 2416 w 2456"/>
                <a:gd name="T27" fmla="*/ 1085 h 1734"/>
                <a:gd name="T28" fmla="*/ 2306 w 2456"/>
                <a:gd name="T29" fmla="*/ 1283 h 1734"/>
                <a:gd name="T30" fmla="*/ 2134 w 2456"/>
                <a:gd name="T31" fmla="*/ 1452 h 1734"/>
                <a:gd name="T32" fmla="*/ 1912 w 2456"/>
                <a:gd name="T33" fmla="*/ 1588 h 1734"/>
                <a:gd name="T34" fmla="*/ 1648 w 2456"/>
                <a:gd name="T35" fmla="*/ 1682 h 1734"/>
                <a:gd name="T36" fmla="*/ 1353 w 2456"/>
                <a:gd name="T37" fmla="*/ 1730 h 1734"/>
                <a:gd name="T38" fmla="*/ 1042 w 2456"/>
                <a:gd name="T39" fmla="*/ 1724 h 1734"/>
                <a:gd name="T40" fmla="*/ 752 w 2456"/>
                <a:gd name="T41" fmla="*/ 1667 h 1734"/>
                <a:gd name="T42" fmla="*/ 496 w 2456"/>
                <a:gd name="T43" fmla="*/ 1564 h 1734"/>
                <a:gd name="T44" fmla="*/ 283 w 2456"/>
                <a:gd name="T45" fmla="*/ 1421 h 1734"/>
                <a:gd name="T46" fmla="*/ 123 w 2456"/>
                <a:gd name="T47" fmla="*/ 1246 h 1734"/>
                <a:gd name="T48" fmla="*/ 25 w 2456"/>
                <a:gd name="T49" fmla="*/ 1044 h 1734"/>
                <a:gd name="T50" fmla="*/ 39 w 2456"/>
                <a:gd name="T51" fmla="*/ 909 h 1734"/>
                <a:gd name="T52" fmla="*/ 90 w 2456"/>
                <a:gd name="T53" fmla="*/ 1111 h 1734"/>
                <a:gd name="T54" fmla="*/ 207 w 2456"/>
                <a:gd name="T55" fmla="*/ 1294 h 1734"/>
                <a:gd name="T56" fmla="*/ 383 w 2456"/>
                <a:gd name="T57" fmla="*/ 1451 h 1734"/>
                <a:gd name="T58" fmla="*/ 608 w 2456"/>
                <a:gd name="T59" fmla="*/ 1576 h 1734"/>
                <a:gd name="T60" fmla="*/ 872 w 2456"/>
                <a:gd name="T61" fmla="*/ 1659 h 1734"/>
                <a:gd name="T62" fmla="*/ 1166 w 2456"/>
                <a:gd name="T63" fmla="*/ 1696 h 1734"/>
                <a:gd name="T64" fmla="*/ 1468 w 2456"/>
                <a:gd name="T65" fmla="*/ 1680 h 1734"/>
                <a:gd name="T66" fmla="*/ 1745 w 2456"/>
                <a:gd name="T67" fmla="*/ 1615 h 1734"/>
                <a:gd name="T68" fmla="*/ 1987 w 2456"/>
                <a:gd name="T69" fmla="*/ 1506 h 1734"/>
                <a:gd name="T70" fmla="*/ 2184 w 2456"/>
                <a:gd name="T71" fmla="*/ 1361 h 1734"/>
                <a:gd name="T72" fmla="*/ 2325 w 2456"/>
                <a:gd name="T73" fmla="*/ 1188 h 1734"/>
                <a:gd name="T74" fmla="*/ 2404 w 2456"/>
                <a:gd name="T75" fmla="*/ 993 h 1734"/>
                <a:gd name="T76" fmla="*/ 2412 w 2456"/>
                <a:gd name="T77" fmla="*/ 783 h 1734"/>
                <a:gd name="T78" fmla="*/ 2347 w 2456"/>
                <a:gd name="T79" fmla="*/ 584 h 1734"/>
                <a:gd name="T80" fmla="*/ 2217 w 2456"/>
                <a:gd name="T81" fmla="*/ 406 h 1734"/>
                <a:gd name="T82" fmla="*/ 2031 w 2456"/>
                <a:gd name="T83" fmla="*/ 255 h 1734"/>
                <a:gd name="T84" fmla="*/ 1798 w 2456"/>
                <a:gd name="T85" fmla="*/ 138 h 1734"/>
                <a:gd name="T86" fmla="*/ 1527 w 2456"/>
                <a:gd name="T87" fmla="*/ 63 h 1734"/>
                <a:gd name="T88" fmla="*/ 1228 w 2456"/>
                <a:gd name="T89" fmla="*/ 37 h 1734"/>
                <a:gd name="T90" fmla="*/ 929 w 2456"/>
                <a:gd name="T91" fmla="*/ 63 h 1734"/>
                <a:gd name="T92" fmla="*/ 658 w 2456"/>
                <a:gd name="T93" fmla="*/ 138 h 1734"/>
                <a:gd name="T94" fmla="*/ 425 w 2456"/>
                <a:gd name="T95" fmla="*/ 254 h 1734"/>
                <a:gd name="T96" fmla="*/ 239 w 2456"/>
                <a:gd name="T97" fmla="*/ 405 h 1734"/>
                <a:gd name="T98" fmla="*/ 109 w 2456"/>
                <a:gd name="T99" fmla="*/ 583 h 1734"/>
                <a:gd name="T100" fmla="*/ 43 w 2456"/>
                <a:gd name="T101" fmla="*/ 782 h 1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56" h="1734">
                  <a:moveTo>
                    <a:pt x="0" y="868"/>
                  </a:moveTo>
                  <a:lnTo>
                    <a:pt x="1" y="823"/>
                  </a:lnTo>
                  <a:lnTo>
                    <a:pt x="6" y="778"/>
                  </a:lnTo>
                  <a:lnTo>
                    <a:pt x="14" y="734"/>
                  </a:lnTo>
                  <a:lnTo>
                    <a:pt x="25" y="691"/>
                  </a:lnTo>
                  <a:lnTo>
                    <a:pt x="39" y="649"/>
                  </a:lnTo>
                  <a:lnTo>
                    <a:pt x="55" y="608"/>
                  </a:lnTo>
                  <a:lnTo>
                    <a:pt x="75" y="567"/>
                  </a:lnTo>
                  <a:lnTo>
                    <a:pt x="97" y="527"/>
                  </a:lnTo>
                  <a:lnTo>
                    <a:pt x="122" y="489"/>
                  </a:lnTo>
                  <a:lnTo>
                    <a:pt x="149" y="451"/>
                  </a:lnTo>
                  <a:lnTo>
                    <a:pt x="179" y="415"/>
                  </a:lnTo>
                  <a:lnTo>
                    <a:pt x="211" y="380"/>
                  </a:lnTo>
                  <a:lnTo>
                    <a:pt x="245" y="346"/>
                  </a:lnTo>
                  <a:lnTo>
                    <a:pt x="282" y="313"/>
                  </a:lnTo>
                  <a:lnTo>
                    <a:pt x="321" y="282"/>
                  </a:lnTo>
                  <a:lnTo>
                    <a:pt x="361" y="252"/>
                  </a:lnTo>
                  <a:lnTo>
                    <a:pt x="404" y="223"/>
                  </a:lnTo>
                  <a:lnTo>
                    <a:pt x="449" y="196"/>
                  </a:lnTo>
                  <a:lnTo>
                    <a:pt x="495" y="170"/>
                  </a:lnTo>
                  <a:lnTo>
                    <a:pt x="543" y="146"/>
                  </a:lnTo>
                  <a:lnTo>
                    <a:pt x="593" y="124"/>
                  </a:lnTo>
                  <a:lnTo>
                    <a:pt x="644" y="103"/>
                  </a:lnTo>
                  <a:lnTo>
                    <a:pt x="697" y="84"/>
                  </a:lnTo>
                  <a:lnTo>
                    <a:pt x="751" y="67"/>
                  </a:lnTo>
                  <a:lnTo>
                    <a:pt x="807" y="52"/>
                  </a:lnTo>
                  <a:lnTo>
                    <a:pt x="864" y="38"/>
                  </a:lnTo>
                  <a:lnTo>
                    <a:pt x="922" y="26"/>
                  </a:lnTo>
                  <a:lnTo>
                    <a:pt x="981" y="17"/>
                  </a:lnTo>
                  <a:lnTo>
                    <a:pt x="1041" y="9"/>
                  </a:lnTo>
                  <a:lnTo>
                    <a:pt x="1102" y="4"/>
                  </a:lnTo>
                  <a:lnTo>
                    <a:pt x="1164" y="1"/>
                  </a:lnTo>
                  <a:lnTo>
                    <a:pt x="1227" y="0"/>
                  </a:lnTo>
                  <a:lnTo>
                    <a:pt x="1290" y="1"/>
                  </a:lnTo>
                  <a:lnTo>
                    <a:pt x="1352" y="4"/>
                  </a:lnTo>
                  <a:lnTo>
                    <a:pt x="1413" y="9"/>
                  </a:lnTo>
                  <a:lnTo>
                    <a:pt x="1474" y="17"/>
                  </a:lnTo>
                  <a:lnTo>
                    <a:pt x="1533" y="26"/>
                  </a:lnTo>
                  <a:lnTo>
                    <a:pt x="1591" y="38"/>
                  </a:lnTo>
                  <a:lnTo>
                    <a:pt x="1648" y="51"/>
                  </a:lnTo>
                  <a:lnTo>
                    <a:pt x="1703" y="67"/>
                  </a:lnTo>
                  <a:lnTo>
                    <a:pt x="1758" y="84"/>
                  </a:lnTo>
                  <a:lnTo>
                    <a:pt x="1810" y="103"/>
                  </a:lnTo>
                  <a:lnTo>
                    <a:pt x="1862" y="124"/>
                  </a:lnTo>
                  <a:lnTo>
                    <a:pt x="1911" y="146"/>
                  </a:lnTo>
                  <a:lnTo>
                    <a:pt x="1959" y="170"/>
                  </a:lnTo>
                  <a:lnTo>
                    <a:pt x="2006" y="196"/>
                  </a:lnTo>
                  <a:lnTo>
                    <a:pt x="2051" y="223"/>
                  </a:lnTo>
                  <a:lnTo>
                    <a:pt x="2093" y="251"/>
                  </a:lnTo>
                  <a:lnTo>
                    <a:pt x="2134" y="281"/>
                  </a:lnTo>
                  <a:lnTo>
                    <a:pt x="2173" y="313"/>
                  </a:lnTo>
                  <a:lnTo>
                    <a:pt x="2209" y="345"/>
                  </a:lnTo>
                  <a:lnTo>
                    <a:pt x="2244" y="379"/>
                  </a:lnTo>
                  <a:lnTo>
                    <a:pt x="2276" y="414"/>
                  </a:lnTo>
                  <a:lnTo>
                    <a:pt x="2305" y="450"/>
                  </a:lnTo>
                  <a:lnTo>
                    <a:pt x="2333" y="488"/>
                  </a:lnTo>
                  <a:lnTo>
                    <a:pt x="2358" y="526"/>
                  </a:lnTo>
                  <a:lnTo>
                    <a:pt x="2380" y="566"/>
                  </a:lnTo>
                  <a:lnTo>
                    <a:pt x="2399" y="606"/>
                  </a:lnTo>
                  <a:lnTo>
                    <a:pt x="2416" y="648"/>
                  </a:lnTo>
                  <a:lnTo>
                    <a:pt x="2430" y="690"/>
                  </a:lnTo>
                  <a:lnTo>
                    <a:pt x="2441" y="733"/>
                  </a:lnTo>
                  <a:lnTo>
                    <a:pt x="2449" y="777"/>
                  </a:lnTo>
                  <a:lnTo>
                    <a:pt x="2454" y="821"/>
                  </a:lnTo>
                  <a:lnTo>
                    <a:pt x="2456" y="866"/>
                  </a:lnTo>
                  <a:lnTo>
                    <a:pt x="2454" y="911"/>
                  </a:lnTo>
                  <a:lnTo>
                    <a:pt x="2449" y="956"/>
                  </a:lnTo>
                  <a:lnTo>
                    <a:pt x="2441" y="999"/>
                  </a:lnTo>
                  <a:lnTo>
                    <a:pt x="2431" y="1042"/>
                  </a:lnTo>
                  <a:lnTo>
                    <a:pt x="2416" y="1085"/>
                  </a:lnTo>
                  <a:lnTo>
                    <a:pt x="2400" y="1126"/>
                  </a:lnTo>
                  <a:lnTo>
                    <a:pt x="2380" y="1167"/>
                  </a:lnTo>
                  <a:lnTo>
                    <a:pt x="2358" y="1207"/>
                  </a:lnTo>
                  <a:lnTo>
                    <a:pt x="2334" y="1245"/>
                  </a:lnTo>
                  <a:lnTo>
                    <a:pt x="2306" y="1283"/>
                  </a:lnTo>
                  <a:lnTo>
                    <a:pt x="2276" y="1319"/>
                  </a:lnTo>
                  <a:lnTo>
                    <a:pt x="2244" y="1354"/>
                  </a:lnTo>
                  <a:lnTo>
                    <a:pt x="2210" y="1388"/>
                  </a:lnTo>
                  <a:lnTo>
                    <a:pt x="2173" y="1421"/>
                  </a:lnTo>
                  <a:lnTo>
                    <a:pt x="2134" y="1452"/>
                  </a:lnTo>
                  <a:lnTo>
                    <a:pt x="2094" y="1482"/>
                  </a:lnTo>
                  <a:lnTo>
                    <a:pt x="2051" y="1511"/>
                  </a:lnTo>
                  <a:lnTo>
                    <a:pt x="2007" y="1538"/>
                  </a:lnTo>
                  <a:lnTo>
                    <a:pt x="1960" y="1563"/>
                  </a:lnTo>
                  <a:lnTo>
                    <a:pt x="1912" y="1588"/>
                  </a:lnTo>
                  <a:lnTo>
                    <a:pt x="1862" y="1610"/>
                  </a:lnTo>
                  <a:lnTo>
                    <a:pt x="1811" y="1630"/>
                  </a:lnTo>
                  <a:lnTo>
                    <a:pt x="1758" y="1650"/>
                  </a:lnTo>
                  <a:lnTo>
                    <a:pt x="1704" y="1667"/>
                  </a:lnTo>
                  <a:lnTo>
                    <a:pt x="1648" y="1682"/>
                  </a:lnTo>
                  <a:lnTo>
                    <a:pt x="1592" y="1696"/>
                  </a:lnTo>
                  <a:lnTo>
                    <a:pt x="1533" y="1707"/>
                  </a:lnTo>
                  <a:lnTo>
                    <a:pt x="1474" y="1717"/>
                  </a:lnTo>
                  <a:lnTo>
                    <a:pt x="1414" y="1724"/>
                  </a:lnTo>
                  <a:lnTo>
                    <a:pt x="1353" y="1730"/>
                  </a:lnTo>
                  <a:lnTo>
                    <a:pt x="1291" y="1733"/>
                  </a:lnTo>
                  <a:lnTo>
                    <a:pt x="1228" y="1734"/>
                  </a:lnTo>
                  <a:lnTo>
                    <a:pt x="1165" y="1733"/>
                  </a:lnTo>
                  <a:lnTo>
                    <a:pt x="1103" y="1730"/>
                  </a:lnTo>
                  <a:lnTo>
                    <a:pt x="1042" y="1724"/>
                  </a:lnTo>
                  <a:lnTo>
                    <a:pt x="982" y="1717"/>
                  </a:lnTo>
                  <a:lnTo>
                    <a:pt x="922" y="1707"/>
                  </a:lnTo>
                  <a:lnTo>
                    <a:pt x="864" y="1696"/>
                  </a:lnTo>
                  <a:lnTo>
                    <a:pt x="808" y="1682"/>
                  </a:lnTo>
                  <a:lnTo>
                    <a:pt x="752" y="1667"/>
                  </a:lnTo>
                  <a:lnTo>
                    <a:pt x="698" y="1650"/>
                  </a:lnTo>
                  <a:lnTo>
                    <a:pt x="645" y="1631"/>
                  </a:lnTo>
                  <a:lnTo>
                    <a:pt x="594" y="1610"/>
                  </a:lnTo>
                  <a:lnTo>
                    <a:pt x="544" y="1588"/>
                  </a:lnTo>
                  <a:lnTo>
                    <a:pt x="496" y="1564"/>
                  </a:lnTo>
                  <a:lnTo>
                    <a:pt x="449" y="1538"/>
                  </a:lnTo>
                  <a:lnTo>
                    <a:pt x="405" y="1511"/>
                  </a:lnTo>
                  <a:lnTo>
                    <a:pt x="362" y="1483"/>
                  </a:lnTo>
                  <a:lnTo>
                    <a:pt x="321" y="1453"/>
                  </a:lnTo>
                  <a:lnTo>
                    <a:pt x="283" y="1421"/>
                  </a:lnTo>
                  <a:lnTo>
                    <a:pt x="246" y="1389"/>
                  </a:lnTo>
                  <a:lnTo>
                    <a:pt x="212" y="1355"/>
                  </a:lnTo>
                  <a:lnTo>
                    <a:pt x="180" y="1320"/>
                  </a:lnTo>
                  <a:lnTo>
                    <a:pt x="150" y="1283"/>
                  </a:lnTo>
                  <a:lnTo>
                    <a:pt x="123" y="1246"/>
                  </a:lnTo>
                  <a:lnTo>
                    <a:pt x="98" y="1207"/>
                  </a:lnTo>
                  <a:lnTo>
                    <a:pt x="75" y="1168"/>
                  </a:lnTo>
                  <a:lnTo>
                    <a:pt x="56" y="1127"/>
                  </a:lnTo>
                  <a:lnTo>
                    <a:pt x="39" y="1086"/>
                  </a:lnTo>
                  <a:lnTo>
                    <a:pt x="25" y="1044"/>
                  </a:lnTo>
                  <a:lnTo>
                    <a:pt x="14" y="1001"/>
                  </a:lnTo>
                  <a:lnTo>
                    <a:pt x="6" y="957"/>
                  </a:lnTo>
                  <a:lnTo>
                    <a:pt x="1" y="913"/>
                  </a:lnTo>
                  <a:lnTo>
                    <a:pt x="0" y="868"/>
                  </a:lnTo>
                  <a:close/>
                  <a:moveTo>
                    <a:pt x="39" y="909"/>
                  </a:moveTo>
                  <a:lnTo>
                    <a:pt x="43" y="950"/>
                  </a:lnTo>
                  <a:lnTo>
                    <a:pt x="51" y="992"/>
                  </a:lnTo>
                  <a:lnTo>
                    <a:pt x="61" y="1032"/>
                  </a:lnTo>
                  <a:lnTo>
                    <a:pt x="74" y="1072"/>
                  </a:lnTo>
                  <a:lnTo>
                    <a:pt x="90" y="1111"/>
                  </a:lnTo>
                  <a:lnTo>
                    <a:pt x="108" y="1150"/>
                  </a:lnTo>
                  <a:lnTo>
                    <a:pt x="129" y="1187"/>
                  </a:lnTo>
                  <a:lnTo>
                    <a:pt x="153" y="1224"/>
                  </a:lnTo>
                  <a:lnTo>
                    <a:pt x="179" y="1260"/>
                  </a:lnTo>
                  <a:lnTo>
                    <a:pt x="207" y="1294"/>
                  </a:lnTo>
                  <a:lnTo>
                    <a:pt x="238" y="1328"/>
                  </a:lnTo>
                  <a:lnTo>
                    <a:pt x="271" y="1361"/>
                  </a:lnTo>
                  <a:lnTo>
                    <a:pt x="306" y="1392"/>
                  </a:lnTo>
                  <a:lnTo>
                    <a:pt x="344" y="1423"/>
                  </a:lnTo>
                  <a:lnTo>
                    <a:pt x="383" y="1451"/>
                  </a:lnTo>
                  <a:lnTo>
                    <a:pt x="424" y="1479"/>
                  </a:lnTo>
                  <a:lnTo>
                    <a:pt x="468" y="1506"/>
                  </a:lnTo>
                  <a:lnTo>
                    <a:pt x="513" y="1530"/>
                  </a:lnTo>
                  <a:lnTo>
                    <a:pt x="559" y="1554"/>
                  </a:lnTo>
                  <a:lnTo>
                    <a:pt x="608" y="1576"/>
                  </a:lnTo>
                  <a:lnTo>
                    <a:pt x="658" y="1596"/>
                  </a:lnTo>
                  <a:lnTo>
                    <a:pt x="709" y="1614"/>
                  </a:lnTo>
                  <a:lnTo>
                    <a:pt x="762" y="1631"/>
                  </a:lnTo>
                  <a:lnTo>
                    <a:pt x="816" y="1646"/>
                  </a:lnTo>
                  <a:lnTo>
                    <a:pt x="872" y="1659"/>
                  </a:lnTo>
                  <a:lnTo>
                    <a:pt x="929" y="1671"/>
                  </a:lnTo>
                  <a:lnTo>
                    <a:pt x="986" y="1680"/>
                  </a:lnTo>
                  <a:lnTo>
                    <a:pt x="1045" y="1687"/>
                  </a:lnTo>
                  <a:lnTo>
                    <a:pt x="1105" y="1693"/>
                  </a:lnTo>
                  <a:lnTo>
                    <a:pt x="1166" y="1696"/>
                  </a:lnTo>
                  <a:lnTo>
                    <a:pt x="1227" y="1697"/>
                  </a:lnTo>
                  <a:lnTo>
                    <a:pt x="1289" y="1696"/>
                  </a:lnTo>
                  <a:lnTo>
                    <a:pt x="1350" y="1693"/>
                  </a:lnTo>
                  <a:lnTo>
                    <a:pt x="1409" y="1687"/>
                  </a:lnTo>
                  <a:lnTo>
                    <a:pt x="1468" y="1680"/>
                  </a:lnTo>
                  <a:lnTo>
                    <a:pt x="1526" y="1671"/>
                  </a:lnTo>
                  <a:lnTo>
                    <a:pt x="1583" y="1659"/>
                  </a:lnTo>
                  <a:lnTo>
                    <a:pt x="1638" y="1646"/>
                  </a:lnTo>
                  <a:lnTo>
                    <a:pt x="1693" y="1631"/>
                  </a:lnTo>
                  <a:lnTo>
                    <a:pt x="1745" y="1615"/>
                  </a:lnTo>
                  <a:lnTo>
                    <a:pt x="1797" y="1596"/>
                  </a:lnTo>
                  <a:lnTo>
                    <a:pt x="1847" y="1576"/>
                  </a:lnTo>
                  <a:lnTo>
                    <a:pt x="1895" y="1554"/>
                  </a:lnTo>
                  <a:lnTo>
                    <a:pt x="1942" y="1531"/>
                  </a:lnTo>
                  <a:lnTo>
                    <a:pt x="1987" y="1506"/>
                  </a:lnTo>
                  <a:lnTo>
                    <a:pt x="2030" y="1480"/>
                  </a:lnTo>
                  <a:lnTo>
                    <a:pt x="2071" y="1452"/>
                  </a:lnTo>
                  <a:lnTo>
                    <a:pt x="2111" y="1423"/>
                  </a:lnTo>
                  <a:lnTo>
                    <a:pt x="2148" y="1393"/>
                  </a:lnTo>
                  <a:lnTo>
                    <a:pt x="2184" y="1361"/>
                  </a:lnTo>
                  <a:lnTo>
                    <a:pt x="2217" y="1329"/>
                  </a:lnTo>
                  <a:lnTo>
                    <a:pt x="2247" y="1295"/>
                  </a:lnTo>
                  <a:lnTo>
                    <a:pt x="2276" y="1260"/>
                  </a:lnTo>
                  <a:lnTo>
                    <a:pt x="2302" y="1225"/>
                  </a:lnTo>
                  <a:lnTo>
                    <a:pt x="2325" y="1188"/>
                  </a:lnTo>
                  <a:lnTo>
                    <a:pt x="2346" y="1151"/>
                  </a:lnTo>
                  <a:lnTo>
                    <a:pt x="2365" y="1112"/>
                  </a:lnTo>
                  <a:lnTo>
                    <a:pt x="2381" y="1073"/>
                  </a:lnTo>
                  <a:lnTo>
                    <a:pt x="2394" y="1033"/>
                  </a:lnTo>
                  <a:lnTo>
                    <a:pt x="2404" y="993"/>
                  </a:lnTo>
                  <a:lnTo>
                    <a:pt x="2412" y="952"/>
                  </a:lnTo>
                  <a:lnTo>
                    <a:pt x="2416" y="910"/>
                  </a:lnTo>
                  <a:lnTo>
                    <a:pt x="2418" y="868"/>
                  </a:lnTo>
                  <a:lnTo>
                    <a:pt x="2417" y="825"/>
                  </a:lnTo>
                  <a:lnTo>
                    <a:pt x="2412" y="783"/>
                  </a:lnTo>
                  <a:lnTo>
                    <a:pt x="2405" y="742"/>
                  </a:lnTo>
                  <a:lnTo>
                    <a:pt x="2395" y="702"/>
                  </a:lnTo>
                  <a:lnTo>
                    <a:pt x="2381" y="662"/>
                  </a:lnTo>
                  <a:lnTo>
                    <a:pt x="2366" y="623"/>
                  </a:lnTo>
                  <a:lnTo>
                    <a:pt x="2347" y="584"/>
                  </a:lnTo>
                  <a:lnTo>
                    <a:pt x="2326" y="547"/>
                  </a:lnTo>
                  <a:lnTo>
                    <a:pt x="2303" y="510"/>
                  </a:lnTo>
                  <a:lnTo>
                    <a:pt x="2276" y="474"/>
                  </a:lnTo>
                  <a:lnTo>
                    <a:pt x="2248" y="439"/>
                  </a:lnTo>
                  <a:lnTo>
                    <a:pt x="2217" y="406"/>
                  </a:lnTo>
                  <a:lnTo>
                    <a:pt x="2184" y="373"/>
                  </a:lnTo>
                  <a:lnTo>
                    <a:pt x="2149" y="342"/>
                  </a:lnTo>
                  <a:lnTo>
                    <a:pt x="2112" y="311"/>
                  </a:lnTo>
                  <a:lnTo>
                    <a:pt x="2072" y="282"/>
                  </a:lnTo>
                  <a:lnTo>
                    <a:pt x="2031" y="255"/>
                  </a:lnTo>
                  <a:lnTo>
                    <a:pt x="1988" y="228"/>
                  </a:lnTo>
                  <a:lnTo>
                    <a:pt x="1943" y="203"/>
                  </a:lnTo>
                  <a:lnTo>
                    <a:pt x="1896" y="180"/>
                  </a:lnTo>
                  <a:lnTo>
                    <a:pt x="1848" y="158"/>
                  </a:lnTo>
                  <a:lnTo>
                    <a:pt x="1798" y="138"/>
                  </a:lnTo>
                  <a:lnTo>
                    <a:pt x="1746" y="120"/>
                  </a:lnTo>
                  <a:lnTo>
                    <a:pt x="1693" y="103"/>
                  </a:lnTo>
                  <a:lnTo>
                    <a:pt x="1639" y="88"/>
                  </a:lnTo>
                  <a:lnTo>
                    <a:pt x="1584" y="75"/>
                  </a:lnTo>
                  <a:lnTo>
                    <a:pt x="1527" y="63"/>
                  </a:lnTo>
                  <a:lnTo>
                    <a:pt x="1469" y="54"/>
                  </a:lnTo>
                  <a:lnTo>
                    <a:pt x="1410" y="47"/>
                  </a:lnTo>
                  <a:lnTo>
                    <a:pt x="1350" y="41"/>
                  </a:lnTo>
                  <a:lnTo>
                    <a:pt x="1290" y="38"/>
                  </a:lnTo>
                  <a:lnTo>
                    <a:pt x="1228" y="37"/>
                  </a:lnTo>
                  <a:lnTo>
                    <a:pt x="1166" y="38"/>
                  </a:lnTo>
                  <a:lnTo>
                    <a:pt x="1106" y="41"/>
                  </a:lnTo>
                  <a:lnTo>
                    <a:pt x="1046" y="46"/>
                  </a:lnTo>
                  <a:lnTo>
                    <a:pt x="987" y="54"/>
                  </a:lnTo>
                  <a:lnTo>
                    <a:pt x="929" y="63"/>
                  </a:lnTo>
                  <a:lnTo>
                    <a:pt x="872" y="74"/>
                  </a:lnTo>
                  <a:lnTo>
                    <a:pt x="817" y="88"/>
                  </a:lnTo>
                  <a:lnTo>
                    <a:pt x="763" y="102"/>
                  </a:lnTo>
                  <a:lnTo>
                    <a:pt x="710" y="120"/>
                  </a:lnTo>
                  <a:lnTo>
                    <a:pt x="658" y="138"/>
                  </a:lnTo>
                  <a:lnTo>
                    <a:pt x="608" y="158"/>
                  </a:lnTo>
                  <a:lnTo>
                    <a:pt x="560" y="180"/>
                  </a:lnTo>
                  <a:lnTo>
                    <a:pt x="513" y="203"/>
                  </a:lnTo>
                  <a:lnTo>
                    <a:pt x="468" y="228"/>
                  </a:lnTo>
                  <a:lnTo>
                    <a:pt x="425" y="254"/>
                  </a:lnTo>
                  <a:lnTo>
                    <a:pt x="384" y="282"/>
                  </a:lnTo>
                  <a:lnTo>
                    <a:pt x="344" y="311"/>
                  </a:lnTo>
                  <a:lnTo>
                    <a:pt x="307" y="341"/>
                  </a:lnTo>
                  <a:lnTo>
                    <a:pt x="272" y="372"/>
                  </a:lnTo>
                  <a:lnTo>
                    <a:pt x="239" y="405"/>
                  </a:lnTo>
                  <a:lnTo>
                    <a:pt x="208" y="439"/>
                  </a:lnTo>
                  <a:lnTo>
                    <a:pt x="179" y="473"/>
                  </a:lnTo>
                  <a:lnTo>
                    <a:pt x="154" y="509"/>
                  </a:lnTo>
                  <a:lnTo>
                    <a:pt x="130" y="546"/>
                  </a:lnTo>
                  <a:lnTo>
                    <a:pt x="109" y="583"/>
                  </a:lnTo>
                  <a:lnTo>
                    <a:pt x="90" y="622"/>
                  </a:lnTo>
                  <a:lnTo>
                    <a:pt x="74" y="661"/>
                  </a:lnTo>
                  <a:lnTo>
                    <a:pt x="61" y="700"/>
                  </a:lnTo>
                  <a:lnTo>
                    <a:pt x="51" y="741"/>
                  </a:lnTo>
                  <a:lnTo>
                    <a:pt x="43" y="782"/>
                  </a:lnTo>
                  <a:lnTo>
                    <a:pt x="39" y="824"/>
                  </a:lnTo>
                  <a:lnTo>
                    <a:pt x="37" y="866"/>
                  </a:lnTo>
                  <a:lnTo>
                    <a:pt x="39" y="909"/>
                  </a:lnTo>
                  <a:close/>
                </a:path>
              </a:pathLst>
            </a:custGeom>
            <a:solidFill>
              <a:srgbClr val="385D8A"/>
            </a:solidFill>
            <a:ln w="0" cap="flat">
              <a:solidFill>
                <a:srgbClr val="385D8A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2879725" y="2517775"/>
              <a:ext cx="845185" cy="358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300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NOISE LEVEL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733165" y="2517775"/>
              <a:ext cx="37465" cy="32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300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1651635" y="1224280"/>
              <a:ext cx="1209675" cy="358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300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PROP DEVELOPED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3" name="Rectangle 22"/>
            <p:cNvSpPr>
              <a:spLocks noChangeArrowheads="1"/>
            </p:cNvSpPr>
            <p:nvPr/>
          </p:nvSpPr>
          <p:spPr bwMode="auto">
            <a:xfrm>
              <a:off x="2872740" y="1224280"/>
              <a:ext cx="37465" cy="32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300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4" name="Rectangle 23"/>
            <p:cNvSpPr>
              <a:spLocks noChangeArrowheads="1"/>
            </p:cNvSpPr>
            <p:nvPr/>
          </p:nvSpPr>
          <p:spPr bwMode="auto">
            <a:xfrm>
              <a:off x="2968625" y="3971290"/>
              <a:ext cx="734695" cy="358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300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CAR MEAN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5" name="Rectangle 24"/>
            <p:cNvSpPr>
              <a:spLocks noChangeArrowheads="1"/>
            </p:cNvSpPr>
            <p:nvPr/>
          </p:nvSpPr>
          <p:spPr bwMode="auto">
            <a:xfrm>
              <a:off x="3710305" y="3971290"/>
              <a:ext cx="37465" cy="32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300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6" name="Rectangle 25"/>
            <p:cNvSpPr>
              <a:spLocks noChangeArrowheads="1"/>
            </p:cNvSpPr>
            <p:nvPr/>
          </p:nvSpPr>
          <p:spPr bwMode="auto">
            <a:xfrm>
              <a:off x="741680" y="3164840"/>
              <a:ext cx="1226820" cy="358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300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SPECIES RICHNESS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7" name="Rectangle 26"/>
            <p:cNvSpPr>
              <a:spLocks noChangeArrowheads="1"/>
            </p:cNvSpPr>
            <p:nvPr/>
          </p:nvSpPr>
          <p:spPr bwMode="auto">
            <a:xfrm>
              <a:off x="1981200" y="3164840"/>
              <a:ext cx="37465" cy="32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300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8" name="Rectangle 27"/>
            <p:cNvSpPr>
              <a:spLocks noChangeArrowheads="1"/>
            </p:cNvSpPr>
            <p:nvPr/>
          </p:nvSpPr>
          <p:spPr bwMode="auto">
            <a:xfrm>
              <a:off x="643100" y="3365253"/>
              <a:ext cx="1413510" cy="358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300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 (residuals from NPP)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9" name="Rectangle 28"/>
            <p:cNvSpPr>
              <a:spLocks noChangeArrowheads="1"/>
            </p:cNvSpPr>
            <p:nvPr/>
          </p:nvSpPr>
          <p:spPr bwMode="auto">
            <a:xfrm>
              <a:off x="1815465" y="3401060"/>
              <a:ext cx="37465" cy="32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300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0" name="Rectangle 29"/>
            <p:cNvSpPr>
              <a:spLocks noChangeArrowheads="1"/>
            </p:cNvSpPr>
            <p:nvPr/>
          </p:nvSpPr>
          <p:spPr bwMode="auto">
            <a:xfrm>
              <a:off x="741680" y="3752850"/>
              <a:ext cx="37465" cy="32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300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1" name="Rectangle 30"/>
            <p:cNvSpPr>
              <a:spLocks noChangeArrowheads="1"/>
            </p:cNvSpPr>
            <p:nvPr/>
          </p:nvSpPr>
          <p:spPr bwMode="auto">
            <a:xfrm>
              <a:off x="1630045" y="5262245"/>
              <a:ext cx="977900" cy="358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300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ROAD LENGTH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auto">
            <a:xfrm>
              <a:off x="2617470" y="5262245"/>
              <a:ext cx="37465" cy="32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300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3" name="Freeform 32"/>
            <p:cNvSpPr>
              <a:spLocks noEditPoints="1"/>
            </p:cNvSpPr>
            <p:nvPr/>
          </p:nvSpPr>
          <p:spPr bwMode="auto">
            <a:xfrm>
              <a:off x="1435100" y="1828800"/>
              <a:ext cx="537845" cy="932815"/>
            </a:xfrm>
            <a:custGeom>
              <a:avLst/>
              <a:gdLst>
                <a:gd name="T0" fmla="*/ 2899 w 3015"/>
                <a:gd name="T1" fmla="*/ 0 h 5234"/>
                <a:gd name="T2" fmla="*/ 15 w 3015"/>
                <a:gd name="T3" fmla="*/ 5086 h 5234"/>
                <a:gd name="T4" fmla="*/ 131 w 3015"/>
                <a:gd name="T5" fmla="*/ 5151 h 5234"/>
                <a:gd name="T6" fmla="*/ 3015 w 3015"/>
                <a:gd name="T7" fmla="*/ 66 h 5234"/>
                <a:gd name="T8" fmla="*/ 2899 w 3015"/>
                <a:gd name="T9" fmla="*/ 0 h 5234"/>
                <a:gd name="T10" fmla="*/ 0 w 3015"/>
                <a:gd name="T11" fmla="*/ 4656 h 5234"/>
                <a:gd name="T12" fmla="*/ 7 w 3015"/>
                <a:gd name="T13" fmla="*/ 5234 h 5234"/>
                <a:gd name="T14" fmla="*/ 506 w 3015"/>
                <a:gd name="T15" fmla="*/ 4943 h 5234"/>
                <a:gd name="T16" fmla="*/ 531 w 3015"/>
                <a:gd name="T17" fmla="*/ 4852 h 5234"/>
                <a:gd name="T18" fmla="*/ 439 w 3015"/>
                <a:gd name="T19" fmla="*/ 4828 h 5234"/>
                <a:gd name="T20" fmla="*/ 39 w 3015"/>
                <a:gd name="T21" fmla="*/ 5061 h 5234"/>
                <a:gd name="T22" fmla="*/ 139 w 3015"/>
                <a:gd name="T23" fmla="*/ 5118 h 5234"/>
                <a:gd name="T24" fmla="*/ 134 w 3015"/>
                <a:gd name="T25" fmla="*/ 4655 h 5234"/>
                <a:gd name="T26" fmla="*/ 66 w 3015"/>
                <a:gd name="T27" fmla="*/ 4589 h 5234"/>
                <a:gd name="T28" fmla="*/ 0 w 3015"/>
                <a:gd name="T29" fmla="*/ 4656 h 5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015" h="5234">
                  <a:moveTo>
                    <a:pt x="2899" y="0"/>
                  </a:moveTo>
                  <a:lnTo>
                    <a:pt x="15" y="5086"/>
                  </a:lnTo>
                  <a:lnTo>
                    <a:pt x="131" y="5151"/>
                  </a:lnTo>
                  <a:lnTo>
                    <a:pt x="3015" y="66"/>
                  </a:lnTo>
                  <a:lnTo>
                    <a:pt x="2899" y="0"/>
                  </a:lnTo>
                  <a:close/>
                  <a:moveTo>
                    <a:pt x="0" y="4656"/>
                  </a:moveTo>
                  <a:lnTo>
                    <a:pt x="7" y="5234"/>
                  </a:lnTo>
                  <a:lnTo>
                    <a:pt x="506" y="4943"/>
                  </a:lnTo>
                  <a:cubicBezTo>
                    <a:pt x="538" y="4925"/>
                    <a:pt x="549" y="4884"/>
                    <a:pt x="531" y="4852"/>
                  </a:cubicBezTo>
                  <a:cubicBezTo>
                    <a:pt x="512" y="4820"/>
                    <a:pt x="471" y="4810"/>
                    <a:pt x="439" y="4828"/>
                  </a:cubicBezTo>
                  <a:lnTo>
                    <a:pt x="39" y="5061"/>
                  </a:lnTo>
                  <a:lnTo>
                    <a:pt x="139" y="5118"/>
                  </a:lnTo>
                  <a:lnTo>
                    <a:pt x="134" y="4655"/>
                  </a:lnTo>
                  <a:cubicBezTo>
                    <a:pt x="133" y="4618"/>
                    <a:pt x="103" y="4588"/>
                    <a:pt x="66" y="4589"/>
                  </a:cubicBezTo>
                  <a:cubicBezTo>
                    <a:pt x="29" y="4589"/>
                    <a:pt x="0" y="4619"/>
                    <a:pt x="0" y="465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1498600" y="3839210"/>
              <a:ext cx="332740" cy="1017270"/>
            </a:xfrm>
            <a:custGeom>
              <a:avLst/>
              <a:gdLst>
                <a:gd name="T0" fmla="*/ 1735 w 1864"/>
                <a:gd name="T1" fmla="*/ 5712 h 5712"/>
                <a:gd name="T2" fmla="*/ 122 w 1864"/>
                <a:gd name="T3" fmla="*/ 146 h 5712"/>
                <a:gd name="T4" fmla="*/ 250 w 1864"/>
                <a:gd name="T5" fmla="*/ 109 h 5712"/>
                <a:gd name="T6" fmla="*/ 1864 w 1864"/>
                <a:gd name="T7" fmla="*/ 5675 h 5712"/>
                <a:gd name="T8" fmla="*/ 1735 w 1864"/>
                <a:gd name="T9" fmla="*/ 5712 h 5712"/>
                <a:gd name="T10" fmla="*/ 9 w 1864"/>
                <a:gd name="T11" fmla="*/ 560 h 5712"/>
                <a:gd name="T12" fmla="*/ 149 w 1864"/>
                <a:gd name="T13" fmla="*/ 0 h 5712"/>
                <a:gd name="T14" fmla="*/ 568 w 1864"/>
                <a:gd name="T15" fmla="*/ 398 h 5712"/>
                <a:gd name="T16" fmla="*/ 570 w 1864"/>
                <a:gd name="T17" fmla="*/ 492 h 5712"/>
                <a:gd name="T18" fmla="*/ 476 w 1864"/>
                <a:gd name="T19" fmla="*/ 495 h 5712"/>
                <a:gd name="T20" fmla="*/ 140 w 1864"/>
                <a:gd name="T21" fmla="*/ 175 h 5712"/>
                <a:gd name="T22" fmla="*/ 251 w 1864"/>
                <a:gd name="T23" fmla="*/ 143 h 5712"/>
                <a:gd name="T24" fmla="*/ 138 w 1864"/>
                <a:gd name="T25" fmla="*/ 592 h 5712"/>
                <a:gd name="T26" fmla="*/ 57 w 1864"/>
                <a:gd name="T27" fmla="*/ 641 h 5712"/>
                <a:gd name="T28" fmla="*/ 9 w 1864"/>
                <a:gd name="T29" fmla="*/ 560 h 5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64" h="5712">
                  <a:moveTo>
                    <a:pt x="1735" y="5712"/>
                  </a:moveTo>
                  <a:lnTo>
                    <a:pt x="122" y="146"/>
                  </a:lnTo>
                  <a:lnTo>
                    <a:pt x="250" y="109"/>
                  </a:lnTo>
                  <a:lnTo>
                    <a:pt x="1864" y="5675"/>
                  </a:lnTo>
                  <a:lnTo>
                    <a:pt x="1735" y="5712"/>
                  </a:lnTo>
                  <a:close/>
                  <a:moveTo>
                    <a:pt x="9" y="560"/>
                  </a:moveTo>
                  <a:lnTo>
                    <a:pt x="149" y="0"/>
                  </a:lnTo>
                  <a:lnTo>
                    <a:pt x="568" y="398"/>
                  </a:lnTo>
                  <a:cubicBezTo>
                    <a:pt x="594" y="423"/>
                    <a:pt x="595" y="466"/>
                    <a:pt x="570" y="492"/>
                  </a:cubicBezTo>
                  <a:cubicBezTo>
                    <a:pt x="545" y="519"/>
                    <a:pt x="502" y="520"/>
                    <a:pt x="476" y="495"/>
                  </a:cubicBezTo>
                  <a:lnTo>
                    <a:pt x="140" y="175"/>
                  </a:lnTo>
                  <a:lnTo>
                    <a:pt x="251" y="143"/>
                  </a:lnTo>
                  <a:lnTo>
                    <a:pt x="138" y="592"/>
                  </a:lnTo>
                  <a:cubicBezTo>
                    <a:pt x="129" y="628"/>
                    <a:pt x="93" y="650"/>
                    <a:pt x="57" y="641"/>
                  </a:cubicBezTo>
                  <a:cubicBezTo>
                    <a:pt x="21" y="632"/>
                    <a:pt x="0" y="596"/>
                    <a:pt x="9" y="560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35" name="Freeform 34"/>
            <p:cNvSpPr>
              <a:spLocks noEditPoints="1"/>
            </p:cNvSpPr>
            <p:nvPr/>
          </p:nvSpPr>
          <p:spPr bwMode="auto">
            <a:xfrm>
              <a:off x="2132330" y="3500120"/>
              <a:ext cx="594995" cy="348615"/>
            </a:xfrm>
            <a:custGeom>
              <a:avLst/>
              <a:gdLst>
                <a:gd name="T0" fmla="*/ 3264 w 3330"/>
                <a:gd name="T1" fmla="*/ 1959 h 1959"/>
                <a:gd name="T2" fmla="*/ 82 w 3330"/>
                <a:gd name="T3" fmla="*/ 128 h 1959"/>
                <a:gd name="T4" fmla="*/ 148 w 3330"/>
                <a:gd name="T5" fmla="*/ 12 h 1959"/>
                <a:gd name="T6" fmla="*/ 3330 w 3330"/>
                <a:gd name="T7" fmla="*/ 1843 h 1959"/>
                <a:gd name="T8" fmla="*/ 3264 w 3330"/>
                <a:gd name="T9" fmla="*/ 1959 h 1959"/>
                <a:gd name="T10" fmla="*/ 287 w 3330"/>
                <a:gd name="T11" fmla="*/ 505 h 1959"/>
                <a:gd name="T12" fmla="*/ 0 w 3330"/>
                <a:gd name="T13" fmla="*/ 4 h 1959"/>
                <a:gd name="T14" fmla="*/ 578 w 3330"/>
                <a:gd name="T15" fmla="*/ 1 h 1959"/>
                <a:gd name="T16" fmla="*/ 645 w 3330"/>
                <a:gd name="T17" fmla="*/ 67 h 1959"/>
                <a:gd name="T18" fmla="*/ 578 w 3330"/>
                <a:gd name="T19" fmla="*/ 134 h 1959"/>
                <a:gd name="T20" fmla="*/ 115 w 3330"/>
                <a:gd name="T21" fmla="*/ 137 h 1959"/>
                <a:gd name="T22" fmla="*/ 173 w 3330"/>
                <a:gd name="T23" fmla="*/ 37 h 1959"/>
                <a:gd name="T24" fmla="*/ 403 w 3330"/>
                <a:gd name="T25" fmla="*/ 439 h 1959"/>
                <a:gd name="T26" fmla="*/ 378 w 3330"/>
                <a:gd name="T27" fmla="*/ 530 h 1959"/>
                <a:gd name="T28" fmla="*/ 287 w 3330"/>
                <a:gd name="T29" fmla="*/ 505 h 1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30" h="1959">
                  <a:moveTo>
                    <a:pt x="3264" y="1959"/>
                  </a:moveTo>
                  <a:lnTo>
                    <a:pt x="82" y="128"/>
                  </a:lnTo>
                  <a:lnTo>
                    <a:pt x="148" y="12"/>
                  </a:lnTo>
                  <a:lnTo>
                    <a:pt x="3330" y="1843"/>
                  </a:lnTo>
                  <a:lnTo>
                    <a:pt x="3264" y="1959"/>
                  </a:lnTo>
                  <a:close/>
                  <a:moveTo>
                    <a:pt x="287" y="505"/>
                  </a:moveTo>
                  <a:lnTo>
                    <a:pt x="0" y="4"/>
                  </a:lnTo>
                  <a:lnTo>
                    <a:pt x="578" y="1"/>
                  </a:lnTo>
                  <a:cubicBezTo>
                    <a:pt x="614" y="0"/>
                    <a:pt x="644" y="30"/>
                    <a:pt x="645" y="67"/>
                  </a:cubicBezTo>
                  <a:cubicBezTo>
                    <a:pt x="645" y="104"/>
                    <a:pt x="615" y="134"/>
                    <a:pt x="578" y="134"/>
                  </a:cubicBezTo>
                  <a:lnTo>
                    <a:pt x="115" y="137"/>
                  </a:lnTo>
                  <a:lnTo>
                    <a:pt x="173" y="37"/>
                  </a:lnTo>
                  <a:lnTo>
                    <a:pt x="403" y="439"/>
                  </a:lnTo>
                  <a:cubicBezTo>
                    <a:pt x="421" y="471"/>
                    <a:pt x="410" y="511"/>
                    <a:pt x="378" y="530"/>
                  </a:cubicBezTo>
                  <a:cubicBezTo>
                    <a:pt x="346" y="548"/>
                    <a:pt x="306" y="537"/>
                    <a:pt x="287" y="505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36" name="Freeform 35"/>
            <p:cNvSpPr>
              <a:spLocks noEditPoints="1"/>
            </p:cNvSpPr>
            <p:nvPr/>
          </p:nvSpPr>
          <p:spPr bwMode="auto">
            <a:xfrm>
              <a:off x="3255645" y="3126740"/>
              <a:ext cx="110490" cy="435610"/>
            </a:xfrm>
            <a:custGeom>
              <a:avLst/>
              <a:gdLst>
                <a:gd name="T0" fmla="*/ 242 w 619"/>
                <a:gd name="T1" fmla="*/ 2447 h 2447"/>
                <a:gd name="T2" fmla="*/ 242 w 619"/>
                <a:gd name="T3" fmla="*/ 132 h 2447"/>
                <a:gd name="T4" fmla="*/ 376 w 619"/>
                <a:gd name="T5" fmla="*/ 132 h 2447"/>
                <a:gd name="T6" fmla="*/ 376 w 619"/>
                <a:gd name="T7" fmla="*/ 2447 h 2447"/>
                <a:gd name="T8" fmla="*/ 242 w 619"/>
                <a:gd name="T9" fmla="*/ 2447 h 2447"/>
                <a:gd name="T10" fmla="*/ 18 w 619"/>
                <a:gd name="T11" fmla="*/ 499 h 2447"/>
                <a:gd name="T12" fmla="*/ 309 w 619"/>
                <a:gd name="T13" fmla="*/ 0 h 2447"/>
                <a:gd name="T14" fmla="*/ 600 w 619"/>
                <a:gd name="T15" fmla="*/ 499 h 2447"/>
                <a:gd name="T16" fmla="*/ 576 w 619"/>
                <a:gd name="T17" fmla="*/ 590 h 2447"/>
                <a:gd name="T18" fmla="*/ 485 w 619"/>
                <a:gd name="T19" fmla="*/ 566 h 2447"/>
                <a:gd name="T20" fmla="*/ 252 w 619"/>
                <a:gd name="T21" fmla="*/ 166 h 2447"/>
                <a:gd name="T22" fmla="*/ 367 w 619"/>
                <a:gd name="T23" fmla="*/ 166 h 2447"/>
                <a:gd name="T24" fmla="*/ 133 w 619"/>
                <a:gd name="T25" fmla="*/ 566 h 2447"/>
                <a:gd name="T26" fmla="*/ 42 w 619"/>
                <a:gd name="T27" fmla="*/ 590 h 2447"/>
                <a:gd name="T28" fmla="*/ 18 w 619"/>
                <a:gd name="T29" fmla="*/ 499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9" h="2447">
                  <a:moveTo>
                    <a:pt x="242" y="2447"/>
                  </a:moveTo>
                  <a:lnTo>
                    <a:pt x="242" y="132"/>
                  </a:lnTo>
                  <a:lnTo>
                    <a:pt x="376" y="132"/>
                  </a:lnTo>
                  <a:lnTo>
                    <a:pt x="376" y="2447"/>
                  </a:lnTo>
                  <a:lnTo>
                    <a:pt x="242" y="2447"/>
                  </a:lnTo>
                  <a:close/>
                  <a:moveTo>
                    <a:pt x="18" y="499"/>
                  </a:moveTo>
                  <a:lnTo>
                    <a:pt x="309" y="0"/>
                  </a:lnTo>
                  <a:lnTo>
                    <a:pt x="600" y="499"/>
                  </a:lnTo>
                  <a:cubicBezTo>
                    <a:pt x="619" y="531"/>
                    <a:pt x="608" y="571"/>
                    <a:pt x="576" y="590"/>
                  </a:cubicBezTo>
                  <a:cubicBezTo>
                    <a:pt x="544" y="608"/>
                    <a:pt x="503" y="598"/>
                    <a:pt x="485" y="566"/>
                  </a:cubicBezTo>
                  <a:lnTo>
                    <a:pt x="252" y="166"/>
                  </a:lnTo>
                  <a:lnTo>
                    <a:pt x="367" y="166"/>
                  </a:lnTo>
                  <a:lnTo>
                    <a:pt x="133" y="566"/>
                  </a:lnTo>
                  <a:cubicBezTo>
                    <a:pt x="115" y="598"/>
                    <a:pt x="74" y="608"/>
                    <a:pt x="42" y="590"/>
                  </a:cubicBezTo>
                  <a:cubicBezTo>
                    <a:pt x="10" y="571"/>
                    <a:pt x="0" y="531"/>
                    <a:pt x="18" y="499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37" name="Freeform 36"/>
            <p:cNvSpPr>
              <a:spLocks noEditPoints="1"/>
            </p:cNvSpPr>
            <p:nvPr/>
          </p:nvSpPr>
          <p:spPr bwMode="auto">
            <a:xfrm>
              <a:off x="2865755" y="1683385"/>
              <a:ext cx="391795" cy="365125"/>
            </a:xfrm>
            <a:custGeom>
              <a:avLst/>
              <a:gdLst>
                <a:gd name="T0" fmla="*/ 91 w 2196"/>
                <a:gd name="T1" fmla="*/ 0 h 2049"/>
                <a:gd name="T2" fmla="*/ 2144 w 2196"/>
                <a:gd name="T3" fmla="*/ 1910 h 2049"/>
                <a:gd name="T4" fmla="*/ 2053 w 2196"/>
                <a:gd name="T5" fmla="*/ 2007 h 2049"/>
                <a:gd name="T6" fmla="*/ 0 w 2196"/>
                <a:gd name="T7" fmla="*/ 97 h 2049"/>
                <a:gd name="T8" fmla="*/ 91 w 2196"/>
                <a:gd name="T9" fmla="*/ 0 h 2049"/>
                <a:gd name="T10" fmla="*/ 2029 w 2196"/>
                <a:gd name="T11" fmla="*/ 1496 h 2049"/>
                <a:gd name="T12" fmla="*/ 2196 w 2196"/>
                <a:gd name="T13" fmla="*/ 2049 h 2049"/>
                <a:gd name="T14" fmla="*/ 1632 w 2196"/>
                <a:gd name="T15" fmla="*/ 1922 h 2049"/>
                <a:gd name="T16" fmla="*/ 1582 w 2196"/>
                <a:gd name="T17" fmla="*/ 1842 h 2049"/>
                <a:gd name="T18" fmla="*/ 1662 w 2196"/>
                <a:gd name="T19" fmla="*/ 1792 h 2049"/>
                <a:gd name="T20" fmla="*/ 2113 w 2196"/>
                <a:gd name="T21" fmla="*/ 1893 h 2049"/>
                <a:gd name="T22" fmla="*/ 2035 w 2196"/>
                <a:gd name="T23" fmla="*/ 1978 h 2049"/>
                <a:gd name="T24" fmla="*/ 1901 w 2196"/>
                <a:gd name="T25" fmla="*/ 1534 h 2049"/>
                <a:gd name="T26" fmla="*/ 1946 w 2196"/>
                <a:gd name="T27" fmla="*/ 1451 h 2049"/>
                <a:gd name="T28" fmla="*/ 2029 w 2196"/>
                <a:gd name="T29" fmla="*/ 1496 h 2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96" h="2049">
                  <a:moveTo>
                    <a:pt x="91" y="0"/>
                  </a:moveTo>
                  <a:lnTo>
                    <a:pt x="2144" y="1910"/>
                  </a:lnTo>
                  <a:lnTo>
                    <a:pt x="2053" y="2007"/>
                  </a:lnTo>
                  <a:lnTo>
                    <a:pt x="0" y="97"/>
                  </a:lnTo>
                  <a:lnTo>
                    <a:pt x="91" y="0"/>
                  </a:lnTo>
                  <a:close/>
                  <a:moveTo>
                    <a:pt x="2029" y="1496"/>
                  </a:moveTo>
                  <a:lnTo>
                    <a:pt x="2196" y="2049"/>
                  </a:lnTo>
                  <a:lnTo>
                    <a:pt x="1632" y="1922"/>
                  </a:lnTo>
                  <a:cubicBezTo>
                    <a:pt x="1596" y="1914"/>
                    <a:pt x="1574" y="1878"/>
                    <a:pt x="1582" y="1842"/>
                  </a:cubicBezTo>
                  <a:cubicBezTo>
                    <a:pt x="1590" y="1806"/>
                    <a:pt x="1626" y="1784"/>
                    <a:pt x="1662" y="1792"/>
                  </a:cubicBezTo>
                  <a:lnTo>
                    <a:pt x="2113" y="1893"/>
                  </a:lnTo>
                  <a:lnTo>
                    <a:pt x="2035" y="1978"/>
                  </a:lnTo>
                  <a:lnTo>
                    <a:pt x="1901" y="1534"/>
                  </a:lnTo>
                  <a:cubicBezTo>
                    <a:pt x="1890" y="1499"/>
                    <a:pt x="1910" y="1462"/>
                    <a:pt x="1946" y="1451"/>
                  </a:cubicBezTo>
                  <a:cubicBezTo>
                    <a:pt x="1981" y="1441"/>
                    <a:pt x="2018" y="1461"/>
                    <a:pt x="2029" y="149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38" name="Rectangle 37"/>
            <p:cNvSpPr>
              <a:spLocks noChangeArrowheads="1"/>
            </p:cNvSpPr>
            <p:nvPr/>
          </p:nvSpPr>
          <p:spPr bwMode="auto">
            <a:xfrm>
              <a:off x="2138680" y="3700780"/>
              <a:ext cx="39370" cy="305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b="1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-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9" name="Rectangle 38"/>
            <p:cNvSpPr>
              <a:spLocks noChangeArrowheads="1"/>
            </p:cNvSpPr>
            <p:nvPr/>
          </p:nvSpPr>
          <p:spPr bwMode="auto">
            <a:xfrm>
              <a:off x="2413000" y="3700780"/>
              <a:ext cx="29210" cy="32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b="1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0" name="Rectangle 39"/>
            <p:cNvSpPr>
              <a:spLocks noChangeArrowheads="1"/>
            </p:cNvSpPr>
            <p:nvPr/>
          </p:nvSpPr>
          <p:spPr bwMode="auto">
            <a:xfrm>
              <a:off x="1825625" y="2247265"/>
              <a:ext cx="39370" cy="305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b="1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-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1" name="Rectangle 40"/>
            <p:cNvSpPr>
              <a:spLocks noChangeArrowheads="1"/>
            </p:cNvSpPr>
            <p:nvPr/>
          </p:nvSpPr>
          <p:spPr bwMode="auto">
            <a:xfrm>
              <a:off x="2099945" y="2247265"/>
              <a:ext cx="29210" cy="32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b="1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2" name="Rectangle 41"/>
            <p:cNvSpPr>
              <a:spLocks noChangeArrowheads="1"/>
            </p:cNvSpPr>
            <p:nvPr/>
          </p:nvSpPr>
          <p:spPr bwMode="auto">
            <a:xfrm>
              <a:off x="1762760" y="4262120"/>
              <a:ext cx="39370" cy="305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b="1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-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3" name="Rectangle 42"/>
            <p:cNvSpPr>
              <a:spLocks noChangeArrowheads="1"/>
            </p:cNvSpPr>
            <p:nvPr/>
          </p:nvSpPr>
          <p:spPr bwMode="auto">
            <a:xfrm>
              <a:off x="2037080" y="4262120"/>
              <a:ext cx="29210" cy="32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b="1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4" name="Rectangle 43"/>
            <p:cNvSpPr>
              <a:spLocks noChangeArrowheads="1"/>
            </p:cNvSpPr>
            <p:nvPr/>
          </p:nvSpPr>
          <p:spPr bwMode="auto">
            <a:xfrm>
              <a:off x="3399790" y="1687195"/>
              <a:ext cx="29210" cy="32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b="1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5" name="Freeform 44"/>
            <p:cNvSpPr>
              <a:spLocks noEditPoints="1"/>
            </p:cNvSpPr>
            <p:nvPr/>
          </p:nvSpPr>
          <p:spPr bwMode="auto">
            <a:xfrm>
              <a:off x="2334895" y="1905635"/>
              <a:ext cx="565785" cy="1764665"/>
            </a:xfrm>
            <a:custGeom>
              <a:avLst/>
              <a:gdLst>
                <a:gd name="T0" fmla="*/ 169 w 3167"/>
                <a:gd name="T1" fmla="*/ 852 h 9903"/>
                <a:gd name="T2" fmla="*/ 209 w 3167"/>
                <a:gd name="T3" fmla="*/ 1696 h 9903"/>
                <a:gd name="T4" fmla="*/ 258 w 3167"/>
                <a:gd name="T5" fmla="*/ 2525 h 9903"/>
                <a:gd name="T6" fmla="*/ 324 w 3167"/>
                <a:gd name="T7" fmla="*/ 3331 h 9903"/>
                <a:gd name="T8" fmla="*/ 409 w 3167"/>
                <a:gd name="T9" fmla="*/ 4108 h 9903"/>
                <a:gd name="T10" fmla="*/ 518 w 3167"/>
                <a:gd name="T11" fmla="*/ 4847 h 9903"/>
                <a:gd name="T12" fmla="*/ 619 w 3167"/>
                <a:gd name="T13" fmla="*/ 5372 h 9903"/>
                <a:gd name="T14" fmla="*/ 697 w 3167"/>
                <a:gd name="T15" fmla="*/ 5707 h 9903"/>
                <a:gd name="T16" fmla="*/ 784 w 3167"/>
                <a:gd name="T17" fmla="*/ 6028 h 9903"/>
                <a:gd name="T18" fmla="*/ 879 w 3167"/>
                <a:gd name="T19" fmla="*/ 6335 h 9903"/>
                <a:gd name="T20" fmla="*/ 985 w 3167"/>
                <a:gd name="T21" fmla="*/ 6627 h 9903"/>
                <a:gd name="T22" fmla="*/ 1100 w 3167"/>
                <a:gd name="T23" fmla="*/ 6906 h 9903"/>
                <a:gd name="T24" fmla="*/ 1287 w 3167"/>
                <a:gd name="T25" fmla="*/ 7303 h 9903"/>
                <a:gd name="T26" fmla="*/ 1562 w 3167"/>
                <a:gd name="T27" fmla="*/ 7794 h 9903"/>
                <a:gd name="T28" fmla="*/ 1863 w 3167"/>
                <a:gd name="T29" fmla="*/ 8249 h 9903"/>
                <a:gd name="T30" fmla="*/ 2182 w 3167"/>
                <a:gd name="T31" fmla="*/ 8676 h 9903"/>
                <a:gd name="T32" fmla="*/ 2518 w 3167"/>
                <a:gd name="T33" fmla="*/ 9081 h 9903"/>
                <a:gd name="T34" fmla="*/ 2864 w 3167"/>
                <a:gd name="T35" fmla="*/ 9473 h 9903"/>
                <a:gd name="T36" fmla="*/ 3028 w 3167"/>
                <a:gd name="T37" fmla="*/ 9850 h 9903"/>
                <a:gd name="T38" fmla="*/ 2589 w 3167"/>
                <a:gd name="T39" fmla="*/ 9366 h 9903"/>
                <a:gd name="T40" fmla="*/ 2245 w 3167"/>
                <a:gd name="T41" fmla="*/ 8965 h 9903"/>
                <a:gd name="T42" fmla="*/ 1913 w 3167"/>
                <a:gd name="T43" fmla="*/ 8544 h 9903"/>
                <a:gd name="T44" fmla="*/ 1597 w 3167"/>
                <a:gd name="T45" fmla="*/ 8097 h 9903"/>
                <a:gd name="T46" fmla="*/ 1304 w 3167"/>
                <a:gd name="T47" fmla="*/ 7617 h 9903"/>
                <a:gd name="T48" fmla="*/ 1039 w 3167"/>
                <a:gd name="T49" fmla="*/ 7096 h 9903"/>
                <a:gd name="T50" fmla="*/ 917 w 3167"/>
                <a:gd name="T51" fmla="*/ 6818 h 9903"/>
                <a:gd name="T52" fmla="*/ 806 w 3167"/>
                <a:gd name="T53" fmla="*/ 6527 h 9903"/>
                <a:gd name="T54" fmla="*/ 703 w 3167"/>
                <a:gd name="T55" fmla="*/ 6222 h 9903"/>
                <a:gd name="T56" fmla="*/ 610 w 3167"/>
                <a:gd name="T57" fmla="*/ 5903 h 9903"/>
                <a:gd name="T58" fmla="*/ 527 w 3167"/>
                <a:gd name="T59" fmla="*/ 5570 h 9903"/>
                <a:gd name="T60" fmla="*/ 452 w 3167"/>
                <a:gd name="T61" fmla="*/ 5225 h 9903"/>
                <a:gd name="T62" fmla="*/ 328 w 3167"/>
                <a:gd name="T63" fmla="*/ 4501 h 9903"/>
                <a:gd name="T64" fmla="*/ 231 w 3167"/>
                <a:gd name="T65" fmla="*/ 3737 h 9903"/>
                <a:gd name="T66" fmla="*/ 156 w 3167"/>
                <a:gd name="T67" fmla="*/ 2941 h 9903"/>
                <a:gd name="T68" fmla="*/ 99 w 3167"/>
                <a:gd name="T69" fmla="*/ 2120 h 9903"/>
                <a:gd name="T70" fmla="*/ 54 w 3167"/>
                <a:gd name="T71" fmla="*/ 1281 h 9903"/>
                <a:gd name="T72" fmla="*/ 0 w 3167"/>
                <a:gd name="T73" fmla="*/ 5 h 9903"/>
                <a:gd name="T74" fmla="*/ 3045 w 3167"/>
                <a:gd name="T75" fmla="*/ 9338 h 9903"/>
                <a:gd name="T76" fmla="*/ 2615 w 3167"/>
                <a:gd name="T77" fmla="*/ 9731 h 9903"/>
                <a:gd name="T78" fmla="*/ 2655 w 3167"/>
                <a:gd name="T79" fmla="*/ 9604 h 9903"/>
                <a:gd name="T80" fmla="*/ 3012 w 3167"/>
                <a:gd name="T81" fmla="*/ 9819 h 9903"/>
                <a:gd name="T82" fmla="*/ 2966 w 3167"/>
                <a:gd name="T83" fmla="*/ 9287 h 9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67" h="9903">
                  <a:moveTo>
                    <a:pt x="133" y="0"/>
                  </a:moveTo>
                  <a:lnTo>
                    <a:pt x="169" y="852"/>
                  </a:lnTo>
                  <a:lnTo>
                    <a:pt x="188" y="1275"/>
                  </a:lnTo>
                  <a:lnTo>
                    <a:pt x="209" y="1696"/>
                  </a:lnTo>
                  <a:lnTo>
                    <a:pt x="232" y="2112"/>
                  </a:lnTo>
                  <a:lnTo>
                    <a:pt x="258" y="2525"/>
                  </a:lnTo>
                  <a:lnTo>
                    <a:pt x="289" y="2931"/>
                  </a:lnTo>
                  <a:lnTo>
                    <a:pt x="324" y="3331"/>
                  </a:lnTo>
                  <a:lnTo>
                    <a:pt x="363" y="3724"/>
                  </a:lnTo>
                  <a:lnTo>
                    <a:pt x="409" y="4108"/>
                  </a:lnTo>
                  <a:lnTo>
                    <a:pt x="460" y="4482"/>
                  </a:lnTo>
                  <a:lnTo>
                    <a:pt x="518" y="4847"/>
                  </a:lnTo>
                  <a:lnTo>
                    <a:pt x="584" y="5200"/>
                  </a:lnTo>
                  <a:lnTo>
                    <a:pt x="619" y="5372"/>
                  </a:lnTo>
                  <a:lnTo>
                    <a:pt x="657" y="5541"/>
                  </a:lnTo>
                  <a:lnTo>
                    <a:pt x="697" y="5707"/>
                  </a:lnTo>
                  <a:lnTo>
                    <a:pt x="739" y="5869"/>
                  </a:lnTo>
                  <a:lnTo>
                    <a:pt x="784" y="6028"/>
                  </a:lnTo>
                  <a:lnTo>
                    <a:pt x="830" y="6183"/>
                  </a:lnTo>
                  <a:lnTo>
                    <a:pt x="879" y="6335"/>
                  </a:lnTo>
                  <a:lnTo>
                    <a:pt x="931" y="6482"/>
                  </a:lnTo>
                  <a:lnTo>
                    <a:pt x="985" y="6627"/>
                  </a:lnTo>
                  <a:lnTo>
                    <a:pt x="1041" y="6768"/>
                  </a:lnTo>
                  <a:lnTo>
                    <a:pt x="1100" y="6906"/>
                  </a:lnTo>
                  <a:lnTo>
                    <a:pt x="1160" y="7042"/>
                  </a:lnTo>
                  <a:lnTo>
                    <a:pt x="1287" y="7303"/>
                  </a:lnTo>
                  <a:lnTo>
                    <a:pt x="1421" y="7554"/>
                  </a:lnTo>
                  <a:lnTo>
                    <a:pt x="1562" y="7794"/>
                  </a:lnTo>
                  <a:lnTo>
                    <a:pt x="1710" y="8026"/>
                  </a:lnTo>
                  <a:lnTo>
                    <a:pt x="1863" y="8249"/>
                  </a:lnTo>
                  <a:lnTo>
                    <a:pt x="2020" y="8466"/>
                  </a:lnTo>
                  <a:lnTo>
                    <a:pt x="2182" y="8676"/>
                  </a:lnTo>
                  <a:lnTo>
                    <a:pt x="2349" y="8880"/>
                  </a:lnTo>
                  <a:lnTo>
                    <a:pt x="2518" y="9081"/>
                  </a:lnTo>
                  <a:lnTo>
                    <a:pt x="2690" y="9278"/>
                  </a:lnTo>
                  <a:lnTo>
                    <a:pt x="2864" y="9473"/>
                  </a:lnTo>
                  <a:lnTo>
                    <a:pt x="3127" y="9760"/>
                  </a:lnTo>
                  <a:lnTo>
                    <a:pt x="3028" y="9850"/>
                  </a:lnTo>
                  <a:lnTo>
                    <a:pt x="2764" y="9561"/>
                  </a:lnTo>
                  <a:lnTo>
                    <a:pt x="2589" y="9366"/>
                  </a:lnTo>
                  <a:lnTo>
                    <a:pt x="2416" y="9167"/>
                  </a:lnTo>
                  <a:lnTo>
                    <a:pt x="2245" y="8965"/>
                  </a:lnTo>
                  <a:lnTo>
                    <a:pt x="2077" y="8757"/>
                  </a:lnTo>
                  <a:lnTo>
                    <a:pt x="1913" y="8544"/>
                  </a:lnTo>
                  <a:lnTo>
                    <a:pt x="1752" y="8325"/>
                  </a:lnTo>
                  <a:lnTo>
                    <a:pt x="1597" y="8097"/>
                  </a:lnTo>
                  <a:lnTo>
                    <a:pt x="1447" y="7862"/>
                  </a:lnTo>
                  <a:lnTo>
                    <a:pt x="1304" y="7617"/>
                  </a:lnTo>
                  <a:lnTo>
                    <a:pt x="1167" y="7361"/>
                  </a:lnTo>
                  <a:lnTo>
                    <a:pt x="1039" y="7096"/>
                  </a:lnTo>
                  <a:lnTo>
                    <a:pt x="977" y="6958"/>
                  </a:lnTo>
                  <a:lnTo>
                    <a:pt x="917" y="6818"/>
                  </a:lnTo>
                  <a:lnTo>
                    <a:pt x="861" y="6674"/>
                  </a:lnTo>
                  <a:lnTo>
                    <a:pt x="806" y="6527"/>
                  </a:lnTo>
                  <a:lnTo>
                    <a:pt x="753" y="6376"/>
                  </a:lnTo>
                  <a:lnTo>
                    <a:pt x="703" y="6222"/>
                  </a:lnTo>
                  <a:lnTo>
                    <a:pt x="655" y="6064"/>
                  </a:lnTo>
                  <a:lnTo>
                    <a:pt x="610" y="5903"/>
                  </a:lnTo>
                  <a:lnTo>
                    <a:pt x="567" y="5738"/>
                  </a:lnTo>
                  <a:lnTo>
                    <a:pt x="527" y="5570"/>
                  </a:lnTo>
                  <a:lnTo>
                    <a:pt x="489" y="5399"/>
                  </a:lnTo>
                  <a:lnTo>
                    <a:pt x="452" y="5225"/>
                  </a:lnTo>
                  <a:lnTo>
                    <a:pt x="386" y="4868"/>
                  </a:lnTo>
                  <a:lnTo>
                    <a:pt x="328" y="4501"/>
                  </a:lnTo>
                  <a:lnTo>
                    <a:pt x="276" y="4123"/>
                  </a:lnTo>
                  <a:lnTo>
                    <a:pt x="231" y="3737"/>
                  </a:lnTo>
                  <a:lnTo>
                    <a:pt x="191" y="3343"/>
                  </a:lnTo>
                  <a:lnTo>
                    <a:pt x="156" y="2941"/>
                  </a:lnTo>
                  <a:lnTo>
                    <a:pt x="125" y="2533"/>
                  </a:lnTo>
                  <a:lnTo>
                    <a:pt x="99" y="2120"/>
                  </a:lnTo>
                  <a:lnTo>
                    <a:pt x="75" y="1702"/>
                  </a:lnTo>
                  <a:lnTo>
                    <a:pt x="54" y="1281"/>
                  </a:lnTo>
                  <a:lnTo>
                    <a:pt x="35" y="857"/>
                  </a:lnTo>
                  <a:lnTo>
                    <a:pt x="0" y="5"/>
                  </a:lnTo>
                  <a:lnTo>
                    <a:pt x="133" y="0"/>
                  </a:lnTo>
                  <a:close/>
                  <a:moveTo>
                    <a:pt x="3045" y="9338"/>
                  </a:moveTo>
                  <a:lnTo>
                    <a:pt x="3167" y="9903"/>
                  </a:lnTo>
                  <a:lnTo>
                    <a:pt x="2615" y="9731"/>
                  </a:lnTo>
                  <a:cubicBezTo>
                    <a:pt x="2580" y="9720"/>
                    <a:pt x="2561" y="9683"/>
                    <a:pt x="2572" y="9647"/>
                  </a:cubicBezTo>
                  <a:cubicBezTo>
                    <a:pt x="2583" y="9612"/>
                    <a:pt x="2620" y="9593"/>
                    <a:pt x="2655" y="9604"/>
                  </a:cubicBezTo>
                  <a:lnTo>
                    <a:pt x="3097" y="9741"/>
                  </a:lnTo>
                  <a:lnTo>
                    <a:pt x="3012" y="9819"/>
                  </a:lnTo>
                  <a:lnTo>
                    <a:pt x="2914" y="9366"/>
                  </a:lnTo>
                  <a:cubicBezTo>
                    <a:pt x="2907" y="9330"/>
                    <a:pt x="2930" y="9295"/>
                    <a:pt x="2966" y="9287"/>
                  </a:cubicBezTo>
                  <a:cubicBezTo>
                    <a:pt x="3002" y="9279"/>
                    <a:pt x="3037" y="9302"/>
                    <a:pt x="3045" y="933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46" name="Rectangle 45"/>
            <p:cNvSpPr>
              <a:spLocks noChangeArrowheads="1"/>
            </p:cNvSpPr>
            <p:nvPr/>
          </p:nvSpPr>
          <p:spPr bwMode="auto">
            <a:xfrm>
              <a:off x="2925445" y="3192145"/>
              <a:ext cx="29210" cy="32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b="1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7" name="Rectangle 46"/>
            <p:cNvSpPr>
              <a:spLocks noChangeArrowheads="1"/>
            </p:cNvSpPr>
            <p:nvPr/>
          </p:nvSpPr>
          <p:spPr bwMode="auto">
            <a:xfrm>
              <a:off x="3694430" y="3281680"/>
              <a:ext cx="29210" cy="32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b="1">
                  <a:solidFill>
                    <a:srgbClr val="000000"/>
                  </a:solidFill>
                  <a:effectLst/>
                  <a:latin typeface="Calibri"/>
                  <a:ea typeface="Calibri"/>
                  <a:cs typeface="Calibri"/>
                </a:rPr>
                <a:t>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cxnSp>
          <p:nvCxnSpPr>
            <p:cNvPr id="48" name="Straight Arrow Connector 47"/>
            <p:cNvCxnSpPr/>
            <p:nvPr/>
          </p:nvCxnSpPr>
          <p:spPr>
            <a:xfrm flipH="1">
              <a:off x="2035730" y="2761615"/>
              <a:ext cx="609680" cy="28702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Arrow Connector 48"/>
            <p:cNvCxnSpPr>
              <a:stCxn id="15" idx="29"/>
              <a:endCxn id="13" idx="8"/>
            </p:cNvCxnSpPr>
            <p:nvPr/>
          </p:nvCxnSpPr>
          <p:spPr>
            <a:xfrm flipH="1">
              <a:off x="2566670" y="4551680"/>
              <a:ext cx="413385" cy="330835"/>
            </a:xfrm>
            <a:prstGeom prst="straightConnector1">
              <a:avLst/>
            </a:prstGeom>
            <a:ln w="254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Freeform 49"/>
            <p:cNvSpPr/>
            <p:nvPr/>
          </p:nvSpPr>
          <p:spPr>
            <a:xfrm>
              <a:off x="228244" y="1285875"/>
              <a:ext cx="1295756" cy="3857625"/>
            </a:xfrm>
            <a:custGeom>
              <a:avLst/>
              <a:gdLst>
                <a:gd name="connsiteX0" fmla="*/ 1295756 w 1295756"/>
                <a:gd name="connsiteY0" fmla="*/ 0 h 3857625"/>
                <a:gd name="connsiteX1" fmla="*/ 356 w 1295756"/>
                <a:gd name="connsiteY1" fmla="*/ 1924050 h 3857625"/>
                <a:gd name="connsiteX2" fmla="*/ 1152881 w 1295756"/>
                <a:gd name="connsiteY2" fmla="*/ 3857625 h 3857625"/>
                <a:gd name="connsiteX3" fmla="*/ 1152881 w 1295756"/>
                <a:gd name="connsiteY3" fmla="*/ 3857625 h 385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5756" h="3857625">
                  <a:moveTo>
                    <a:pt x="1295756" y="0"/>
                  </a:moveTo>
                  <a:cubicBezTo>
                    <a:pt x="659962" y="640556"/>
                    <a:pt x="24169" y="1281112"/>
                    <a:pt x="356" y="1924050"/>
                  </a:cubicBezTo>
                  <a:cubicBezTo>
                    <a:pt x="-23457" y="2566988"/>
                    <a:pt x="1152881" y="3857625"/>
                    <a:pt x="1152881" y="3857625"/>
                  </a:cubicBezTo>
                  <a:lnTo>
                    <a:pt x="1152881" y="3857625"/>
                  </a:lnTo>
                </a:path>
              </a:pathLst>
            </a:custGeom>
            <a:noFill/>
            <a:ln>
              <a:solidFill>
                <a:schemeClr val="tx1"/>
              </a:solidFill>
              <a:headEnd type="arrow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0821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609600"/>
            <a:ext cx="78486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SPECIES	          BEST MODEL	 OTHER COMP. MODELS      BEST SINGLE VAR. MODEL</a:t>
            </a:r>
          </a:p>
          <a:p>
            <a:endParaRPr lang="en-US" dirty="0" smtClean="0"/>
          </a:p>
          <a:p>
            <a:r>
              <a:rPr lang="en-US" dirty="0" err="1" smtClean="0"/>
              <a:t>Anaxyrus</a:t>
            </a:r>
            <a:r>
              <a:rPr lang="en-US" dirty="0" smtClean="0"/>
              <a:t> </a:t>
            </a:r>
            <a:r>
              <a:rPr lang="en-US" dirty="0" err="1" smtClean="0"/>
              <a:t>amer.</a:t>
            </a:r>
            <a:r>
              <a:rPr lang="en-US" dirty="0" smtClean="0"/>
              <a:t> </a:t>
            </a:r>
            <a:r>
              <a:rPr lang="en-US" dirty="0"/>
              <a:t>	</a:t>
            </a:r>
            <a:r>
              <a:rPr lang="en-US" dirty="0" smtClean="0"/>
              <a:t>  FULL</a:t>
            </a:r>
            <a:r>
              <a:rPr lang="en-US" dirty="0"/>
              <a:t>`	 </a:t>
            </a:r>
            <a:r>
              <a:rPr lang="en-US" dirty="0" smtClean="0"/>
              <a:t>             TOTDEV</a:t>
            </a:r>
            <a:r>
              <a:rPr lang="en-US" dirty="0"/>
              <a:t>	</a:t>
            </a:r>
            <a:r>
              <a:rPr lang="en-US" dirty="0" smtClean="0"/>
              <a:t>	TRAFFIC </a:t>
            </a:r>
            <a:r>
              <a:rPr lang="en-US" dirty="0"/>
              <a:t>(</a:t>
            </a:r>
            <a:r>
              <a:rPr lang="en-US" dirty="0" smtClean="0"/>
              <a:t>NEG.)</a:t>
            </a:r>
            <a:endParaRPr lang="en-US" dirty="0"/>
          </a:p>
          <a:p>
            <a:r>
              <a:rPr lang="en-US" dirty="0"/>
              <a:t> </a:t>
            </a:r>
          </a:p>
          <a:p>
            <a:r>
              <a:rPr lang="en-US" dirty="0" err="1" smtClean="0"/>
              <a:t>Hyla</a:t>
            </a:r>
            <a:r>
              <a:rPr lang="en-US" dirty="0" smtClean="0"/>
              <a:t> </a:t>
            </a:r>
            <a:r>
              <a:rPr lang="en-US" dirty="0" err="1" smtClean="0"/>
              <a:t>cinerea</a:t>
            </a:r>
            <a:r>
              <a:rPr lang="en-US" dirty="0"/>
              <a:t>	</a:t>
            </a:r>
            <a:r>
              <a:rPr lang="en-US" dirty="0" smtClean="0"/>
              <a:t>  FULL</a:t>
            </a:r>
            <a:r>
              <a:rPr lang="en-US" dirty="0"/>
              <a:t>	</a:t>
            </a:r>
            <a:r>
              <a:rPr lang="en-US" dirty="0" smtClean="0"/>
              <a:t>                   ---</a:t>
            </a:r>
            <a:r>
              <a:rPr lang="en-US" dirty="0"/>
              <a:t>	</a:t>
            </a:r>
            <a:r>
              <a:rPr lang="en-US" dirty="0" smtClean="0"/>
              <a:t>	PROP_FOR </a:t>
            </a:r>
            <a:r>
              <a:rPr lang="en-US" dirty="0"/>
              <a:t>(</a:t>
            </a:r>
            <a:r>
              <a:rPr lang="en-US" dirty="0" smtClean="0"/>
              <a:t>NEG.)</a:t>
            </a:r>
            <a:endParaRPr lang="en-US" dirty="0"/>
          </a:p>
          <a:p>
            <a:r>
              <a:rPr lang="en-US" dirty="0"/>
              <a:t> </a:t>
            </a:r>
          </a:p>
          <a:p>
            <a:r>
              <a:rPr lang="en-US" dirty="0" smtClean="0"/>
              <a:t>H. </a:t>
            </a:r>
            <a:r>
              <a:rPr lang="en-US" dirty="0" err="1" smtClean="0"/>
              <a:t>chris</a:t>
            </a:r>
            <a:r>
              <a:rPr lang="en-US" dirty="0" smtClean="0"/>
              <a:t>./</a:t>
            </a:r>
            <a:r>
              <a:rPr lang="en-US" dirty="0" err="1" smtClean="0"/>
              <a:t>vers</a:t>
            </a:r>
            <a:r>
              <a:rPr lang="en-US" dirty="0" smtClean="0"/>
              <a:t>.</a:t>
            </a:r>
            <a:r>
              <a:rPr lang="en-US" dirty="0"/>
              <a:t>	</a:t>
            </a:r>
            <a:r>
              <a:rPr lang="en-US" dirty="0" smtClean="0"/>
              <a:t>  FULL</a:t>
            </a:r>
            <a:r>
              <a:rPr lang="en-US" dirty="0"/>
              <a:t>	 </a:t>
            </a:r>
            <a:r>
              <a:rPr lang="en-US" dirty="0" smtClean="0"/>
              <a:t>             TOTDEV</a:t>
            </a:r>
            <a:r>
              <a:rPr lang="en-US" dirty="0"/>
              <a:t>	</a:t>
            </a:r>
            <a:r>
              <a:rPr lang="en-US" dirty="0" smtClean="0"/>
              <a:t>	PROP_DEV </a:t>
            </a:r>
            <a:r>
              <a:rPr lang="en-US" dirty="0"/>
              <a:t>(</a:t>
            </a:r>
            <a:r>
              <a:rPr lang="en-US" dirty="0" smtClean="0"/>
              <a:t>NEG.)</a:t>
            </a:r>
            <a:endParaRPr lang="en-US" dirty="0"/>
          </a:p>
          <a:p>
            <a:r>
              <a:rPr lang="en-US" dirty="0"/>
              <a:t> </a:t>
            </a:r>
          </a:p>
          <a:p>
            <a:r>
              <a:rPr lang="en-US" dirty="0" smtClean="0"/>
              <a:t>H. </a:t>
            </a:r>
            <a:r>
              <a:rPr lang="en-US" dirty="0" err="1" smtClean="0"/>
              <a:t>gratiosa</a:t>
            </a:r>
            <a:r>
              <a:rPr lang="en-US" dirty="0" smtClean="0"/>
              <a:t> </a:t>
            </a:r>
            <a:r>
              <a:rPr lang="en-US" dirty="0"/>
              <a:t>	</a:t>
            </a:r>
            <a:r>
              <a:rPr lang="en-US" dirty="0" smtClean="0"/>
              <a:t>  FULL         LANDNAT</a:t>
            </a:r>
            <a:r>
              <a:rPr lang="en-US" dirty="0"/>
              <a:t>, </a:t>
            </a:r>
            <a:r>
              <a:rPr lang="en-US" dirty="0" smtClean="0"/>
              <a:t>LANDCOV, FOR     PROP_FOR </a:t>
            </a:r>
            <a:r>
              <a:rPr lang="en-US" dirty="0"/>
              <a:t>(</a:t>
            </a:r>
            <a:r>
              <a:rPr lang="en-US" dirty="0" smtClean="0"/>
              <a:t>NEG.)</a:t>
            </a:r>
            <a:endParaRPr lang="en-US" dirty="0"/>
          </a:p>
          <a:p>
            <a:r>
              <a:rPr lang="en-US" dirty="0"/>
              <a:t> </a:t>
            </a:r>
          </a:p>
          <a:p>
            <a:r>
              <a:rPr lang="en-US" dirty="0" err="1" smtClean="0"/>
              <a:t>Lithobates</a:t>
            </a:r>
            <a:r>
              <a:rPr lang="en-US" dirty="0" smtClean="0"/>
              <a:t> </a:t>
            </a:r>
            <a:r>
              <a:rPr lang="en-US" dirty="0" err="1" smtClean="0"/>
              <a:t>cates</a:t>
            </a:r>
            <a:r>
              <a:rPr lang="en-US" dirty="0" smtClean="0"/>
              <a:t>.</a:t>
            </a:r>
            <a:r>
              <a:rPr lang="en-US" dirty="0"/>
              <a:t>	</a:t>
            </a:r>
            <a:r>
              <a:rPr lang="en-US" dirty="0" smtClean="0"/>
              <a:t>  FULL</a:t>
            </a:r>
            <a:r>
              <a:rPr lang="en-US" dirty="0"/>
              <a:t>	</a:t>
            </a:r>
            <a:r>
              <a:rPr lang="en-US" dirty="0" smtClean="0"/>
              <a:t>                  ---</a:t>
            </a:r>
            <a:r>
              <a:rPr lang="en-US" dirty="0"/>
              <a:t>	</a:t>
            </a:r>
            <a:r>
              <a:rPr lang="en-US" dirty="0" smtClean="0"/>
              <a:t>	PROP_DEV </a:t>
            </a:r>
            <a:r>
              <a:rPr lang="en-US" dirty="0"/>
              <a:t>(</a:t>
            </a:r>
            <a:r>
              <a:rPr lang="en-US" dirty="0" smtClean="0"/>
              <a:t>NEG.)</a:t>
            </a:r>
            <a:endParaRPr lang="en-US" dirty="0"/>
          </a:p>
          <a:p>
            <a:r>
              <a:rPr lang="en-US" dirty="0"/>
              <a:t> </a:t>
            </a:r>
          </a:p>
          <a:p>
            <a:r>
              <a:rPr lang="en-US" dirty="0" smtClean="0"/>
              <a:t>L. </a:t>
            </a:r>
            <a:r>
              <a:rPr lang="en-US" dirty="0" err="1" smtClean="0"/>
              <a:t>clamitans</a:t>
            </a:r>
            <a:r>
              <a:rPr lang="en-US" dirty="0"/>
              <a:t>	</a:t>
            </a:r>
            <a:r>
              <a:rPr lang="en-US" dirty="0" smtClean="0"/>
              <a:t>  FULL</a:t>
            </a:r>
            <a:r>
              <a:rPr lang="en-US" dirty="0"/>
              <a:t>	</a:t>
            </a:r>
            <a:r>
              <a:rPr lang="en-US" dirty="0" smtClean="0"/>
              <a:t>                  ---</a:t>
            </a:r>
            <a:r>
              <a:rPr lang="en-US" dirty="0"/>
              <a:t>	</a:t>
            </a:r>
            <a:r>
              <a:rPr lang="en-US" dirty="0" smtClean="0"/>
              <a:t>	TRAFFIC </a:t>
            </a:r>
            <a:r>
              <a:rPr lang="en-US" dirty="0"/>
              <a:t>(</a:t>
            </a:r>
            <a:r>
              <a:rPr lang="en-US" dirty="0" smtClean="0"/>
              <a:t>NEG.)</a:t>
            </a:r>
            <a:endParaRPr lang="en-US" dirty="0"/>
          </a:p>
          <a:p>
            <a:r>
              <a:rPr lang="en-US" dirty="0"/>
              <a:t> </a:t>
            </a:r>
          </a:p>
          <a:p>
            <a:r>
              <a:rPr lang="en-US" dirty="0" smtClean="0"/>
              <a:t>L. </a:t>
            </a:r>
            <a:r>
              <a:rPr lang="en-US" dirty="0" err="1" smtClean="0"/>
              <a:t>palustris</a:t>
            </a:r>
            <a:r>
              <a:rPr lang="en-US" dirty="0"/>
              <a:t>	</a:t>
            </a:r>
            <a:r>
              <a:rPr lang="en-US" dirty="0" smtClean="0"/>
              <a:t>  TOTDEV      </a:t>
            </a:r>
            <a:r>
              <a:rPr lang="en-US" dirty="0"/>
              <a:t>TRAFFIC, FULL, DETECT	TRAFFIC (</a:t>
            </a:r>
            <a:r>
              <a:rPr lang="en-US" dirty="0" smtClean="0"/>
              <a:t>NEG.)</a:t>
            </a:r>
            <a:endParaRPr lang="en-US" dirty="0"/>
          </a:p>
          <a:p>
            <a:r>
              <a:rPr lang="en-US" dirty="0"/>
              <a:t> </a:t>
            </a:r>
          </a:p>
          <a:p>
            <a:r>
              <a:rPr lang="en-US" dirty="0" smtClean="0"/>
              <a:t>L. </a:t>
            </a:r>
            <a:r>
              <a:rPr lang="en-US" dirty="0" err="1" smtClean="0"/>
              <a:t>sphenocephalus</a:t>
            </a:r>
            <a:r>
              <a:rPr lang="en-US" dirty="0" smtClean="0"/>
              <a:t> </a:t>
            </a:r>
            <a:r>
              <a:rPr lang="en-US" dirty="0"/>
              <a:t>	</a:t>
            </a:r>
            <a:r>
              <a:rPr lang="en-US" dirty="0" smtClean="0"/>
              <a:t>  LANDNAT</a:t>
            </a:r>
            <a:r>
              <a:rPr lang="en-US" dirty="0"/>
              <a:t>	</a:t>
            </a:r>
            <a:r>
              <a:rPr lang="en-US" dirty="0" smtClean="0"/>
              <a:t>                  ---</a:t>
            </a:r>
            <a:r>
              <a:rPr lang="en-US" dirty="0"/>
              <a:t>	</a:t>
            </a:r>
            <a:r>
              <a:rPr lang="en-US" dirty="0" smtClean="0"/>
              <a:t>PROP_FOR </a:t>
            </a:r>
            <a:r>
              <a:rPr lang="en-US" dirty="0"/>
              <a:t>(</a:t>
            </a:r>
            <a:r>
              <a:rPr lang="en-US" dirty="0" smtClean="0"/>
              <a:t>NEG.)</a:t>
            </a:r>
            <a:endParaRPr lang="en-US" dirty="0"/>
          </a:p>
          <a:p>
            <a:r>
              <a:rPr lang="en-US" dirty="0"/>
              <a:t> </a:t>
            </a:r>
          </a:p>
          <a:p>
            <a:r>
              <a:rPr lang="en-US" dirty="0" smtClean="0"/>
              <a:t>L. </a:t>
            </a:r>
            <a:r>
              <a:rPr lang="en-US" dirty="0" err="1" smtClean="0"/>
              <a:t>sylvatica</a:t>
            </a:r>
            <a:r>
              <a:rPr lang="en-US" dirty="0"/>
              <a:t>	</a:t>
            </a:r>
            <a:r>
              <a:rPr lang="en-US" dirty="0" smtClean="0"/>
              <a:t>  FULL</a:t>
            </a:r>
            <a:r>
              <a:rPr lang="en-US" dirty="0"/>
              <a:t>	 </a:t>
            </a:r>
            <a:r>
              <a:rPr lang="en-US" dirty="0" smtClean="0"/>
              <a:t>          LANDNAT		WET_AREA </a:t>
            </a:r>
            <a:r>
              <a:rPr lang="en-US" dirty="0"/>
              <a:t>(</a:t>
            </a:r>
            <a:r>
              <a:rPr lang="en-US" dirty="0" smtClean="0"/>
              <a:t>POS.)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609600" y="1066800"/>
            <a:ext cx="7848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609600" y="6096000"/>
            <a:ext cx="7848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930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1066800"/>
            <a:ext cx="84582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VARIABLE         BEST MODEL       OTHER </a:t>
            </a:r>
            <a:r>
              <a:rPr lang="en-US" dirty="0"/>
              <a:t>COMPETITIVE </a:t>
            </a:r>
            <a:r>
              <a:rPr lang="en-US" dirty="0" smtClean="0"/>
              <a:t>MODELS</a:t>
            </a:r>
            <a:r>
              <a:rPr lang="en-US" dirty="0"/>
              <a:t> </a:t>
            </a:r>
            <a:r>
              <a:rPr lang="en-US" dirty="0" smtClean="0"/>
              <a:t>  BEST </a:t>
            </a:r>
            <a:r>
              <a:rPr lang="en-US" dirty="0"/>
              <a:t>SINGLE </a:t>
            </a:r>
            <a:r>
              <a:rPr lang="en-US" dirty="0" smtClean="0"/>
              <a:t>VAR </a:t>
            </a:r>
            <a:r>
              <a:rPr lang="en-US" dirty="0"/>
              <a:t>MODEL</a:t>
            </a:r>
          </a:p>
          <a:p>
            <a:endParaRPr lang="en-US" dirty="0" smtClean="0"/>
          </a:p>
          <a:p>
            <a:r>
              <a:rPr lang="en-US" dirty="0" smtClean="0"/>
              <a:t>SPECIES </a:t>
            </a:r>
            <a:r>
              <a:rPr lang="en-US" dirty="0"/>
              <a:t>RICHNESS	</a:t>
            </a:r>
            <a:r>
              <a:rPr lang="en-US" dirty="0" smtClean="0"/>
              <a:t>   FULL</a:t>
            </a:r>
            <a:r>
              <a:rPr lang="en-US" dirty="0"/>
              <a:t>	</a:t>
            </a:r>
            <a:r>
              <a:rPr lang="en-US" dirty="0" smtClean="0"/>
              <a:t>	    ---		            TRAFFIC </a:t>
            </a:r>
            <a:r>
              <a:rPr lang="en-US" dirty="0"/>
              <a:t>(NEGATIVE)</a:t>
            </a:r>
          </a:p>
          <a:p>
            <a:r>
              <a:rPr lang="en-US" dirty="0"/>
              <a:t>(residuals of </a:t>
            </a:r>
            <a:r>
              <a:rPr lang="en-US" dirty="0" err="1"/>
              <a:t>npp+tot-surv</a:t>
            </a:r>
            <a:r>
              <a:rPr lang="en-US" dirty="0"/>
              <a:t>)		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SPECIES RICHNESS	</a:t>
            </a:r>
            <a:r>
              <a:rPr lang="en-US" dirty="0" smtClean="0"/>
              <a:t>   FULL</a:t>
            </a:r>
            <a:r>
              <a:rPr lang="en-US" dirty="0"/>
              <a:t>	</a:t>
            </a:r>
            <a:r>
              <a:rPr lang="en-US" dirty="0" smtClean="0"/>
              <a:t>	    ---</a:t>
            </a:r>
            <a:r>
              <a:rPr lang="en-US" dirty="0"/>
              <a:t>	</a:t>
            </a:r>
            <a:r>
              <a:rPr lang="en-US" dirty="0" smtClean="0"/>
              <a:t>	           TRAFFIC </a:t>
            </a:r>
            <a:r>
              <a:rPr lang="en-US" dirty="0"/>
              <a:t>(NEGATIVE)</a:t>
            </a:r>
          </a:p>
          <a:p>
            <a:r>
              <a:rPr lang="en-US" dirty="0"/>
              <a:t>(noise = ‘N’ only)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SPECIES RICHNESS	</a:t>
            </a:r>
            <a:r>
              <a:rPr lang="en-US" dirty="0" smtClean="0"/>
              <a:t>   FULL</a:t>
            </a:r>
            <a:r>
              <a:rPr lang="en-US" dirty="0"/>
              <a:t>	</a:t>
            </a:r>
            <a:r>
              <a:rPr lang="en-US" dirty="0" smtClean="0"/>
              <a:t>	    ---</a:t>
            </a:r>
            <a:r>
              <a:rPr lang="en-US" dirty="0"/>
              <a:t>	</a:t>
            </a:r>
            <a:r>
              <a:rPr lang="en-US" dirty="0" smtClean="0"/>
              <a:t>	          TRAFFIC </a:t>
            </a:r>
            <a:r>
              <a:rPr lang="en-US" dirty="0"/>
              <a:t>(NEGATIVE)</a:t>
            </a:r>
          </a:p>
          <a:p>
            <a:r>
              <a:rPr lang="en-US" dirty="0"/>
              <a:t>(spp. w/90% detection </a:t>
            </a:r>
            <a:r>
              <a:rPr lang="en-US" dirty="0" err="1"/>
              <a:t>prob</a:t>
            </a:r>
            <a:r>
              <a:rPr lang="en-US" dirty="0"/>
              <a:t>)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RARE_PRES	</a:t>
            </a:r>
            <a:r>
              <a:rPr lang="en-US" dirty="0" smtClean="0"/>
              <a:t>   FULL</a:t>
            </a:r>
            <a:r>
              <a:rPr lang="en-US" dirty="0"/>
              <a:t>	</a:t>
            </a:r>
            <a:r>
              <a:rPr lang="en-US" dirty="0" smtClean="0"/>
              <a:t>	    ---</a:t>
            </a:r>
            <a:r>
              <a:rPr lang="en-US" dirty="0"/>
              <a:t>	</a:t>
            </a:r>
            <a:r>
              <a:rPr lang="en-US" dirty="0" smtClean="0"/>
              <a:t>	          TRAFFIC </a:t>
            </a:r>
            <a:r>
              <a:rPr lang="en-US" dirty="0"/>
              <a:t>(NEGATIVE)</a:t>
            </a:r>
          </a:p>
          <a:p>
            <a:r>
              <a:rPr lang="en-US" dirty="0"/>
              <a:t>(presence of at least one rare species)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457200" y="1524000"/>
            <a:ext cx="807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57200" y="4876800"/>
            <a:ext cx="807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350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932" y="990600"/>
            <a:ext cx="6850752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642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714" y="914400"/>
            <a:ext cx="6850752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735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298" y="-228600"/>
            <a:ext cx="5164414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337" y="2819400"/>
            <a:ext cx="5164414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97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-304800"/>
            <a:ext cx="5375206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840508"/>
            <a:ext cx="5375206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9305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437815"/>
            <a:ext cx="5867399" cy="4265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33600" y="685800"/>
            <a:ext cx="5943599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MODEL COMPARISON FOR SPECIES RICHNESS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79183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71600" y="1435290"/>
            <a:ext cx="7467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Parameter estimates for FULL model (Species richness)</a:t>
            </a:r>
          </a:p>
          <a:p>
            <a:endParaRPr lang="en-US" sz="2400" b="1" dirty="0" smtClean="0"/>
          </a:p>
          <a:p>
            <a:r>
              <a:rPr lang="en-US" sz="2400" b="1" dirty="0" smtClean="0"/>
              <a:t>Fixed effects:    Estimate    Std</a:t>
            </a:r>
            <a:r>
              <a:rPr lang="en-US" sz="2400" b="1" dirty="0"/>
              <a:t>. Error </a:t>
            </a:r>
            <a:r>
              <a:rPr lang="en-US" sz="2400" b="1" dirty="0" smtClean="0"/>
              <a:t>   t </a:t>
            </a:r>
            <a:r>
              <a:rPr lang="en-US" sz="2400" b="1" dirty="0"/>
              <a:t>value</a:t>
            </a:r>
          </a:p>
          <a:p>
            <a:r>
              <a:rPr lang="en-US" sz="2400" dirty="0"/>
              <a:t>(Intercept) </a:t>
            </a:r>
            <a:r>
              <a:rPr lang="en-US" sz="2400" dirty="0" smtClean="0"/>
              <a:t>       </a:t>
            </a:r>
            <a:r>
              <a:rPr lang="en-US" sz="2400" dirty="0"/>
              <a:t>0.185165   0.105740   </a:t>
            </a:r>
            <a:r>
              <a:rPr lang="en-US" sz="2400" dirty="0" smtClean="0"/>
              <a:t>  1.751</a:t>
            </a:r>
            <a:endParaRPr lang="en-US" sz="2400" dirty="0"/>
          </a:p>
          <a:p>
            <a:r>
              <a:rPr lang="en-US" sz="2400" dirty="0"/>
              <a:t>PROP_DEV   </a:t>
            </a:r>
            <a:r>
              <a:rPr lang="en-US" sz="2400" dirty="0" smtClean="0"/>
              <a:t>     </a:t>
            </a:r>
            <a:r>
              <a:rPr lang="en-US" sz="2400" dirty="0"/>
              <a:t>0.096692   0.411846   </a:t>
            </a:r>
            <a:r>
              <a:rPr lang="en-US" sz="2400" dirty="0" smtClean="0"/>
              <a:t>  0.235</a:t>
            </a:r>
            <a:endParaRPr lang="en-US" sz="2400" dirty="0"/>
          </a:p>
          <a:p>
            <a:r>
              <a:rPr lang="en-US" sz="2400" dirty="0"/>
              <a:t>PROP_FOR   </a:t>
            </a:r>
            <a:r>
              <a:rPr lang="en-US" sz="2400" dirty="0" smtClean="0"/>
              <a:t>    </a:t>
            </a:r>
            <a:r>
              <a:rPr lang="en-US" sz="2400" dirty="0"/>
              <a:t>-0.209683   0.139934  </a:t>
            </a:r>
            <a:r>
              <a:rPr lang="en-US" sz="2400" dirty="0" smtClean="0"/>
              <a:t>  -</a:t>
            </a:r>
            <a:r>
              <a:rPr lang="en-US" sz="2400" dirty="0"/>
              <a:t>1.498</a:t>
            </a:r>
          </a:p>
          <a:p>
            <a:r>
              <a:rPr lang="en-US" sz="2400" dirty="0" smtClean="0"/>
              <a:t>CAR_MEAN      </a:t>
            </a:r>
            <a:r>
              <a:rPr lang="en-US" sz="2400" dirty="0"/>
              <a:t>-0.017617   0.005775  </a:t>
            </a:r>
            <a:r>
              <a:rPr lang="en-US" sz="2400" dirty="0" smtClean="0"/>
              <a:t>  -</a:t>
            </a:r>
            <a:r>
              <a:rPr lang="en-US" sz="2400" dirty="0"/>
              <a:t>3.051</a:t>
            </a:r>
          </a:p>
          <a:p>
            <a:r>
              <a:rPr lang="en-US" sz="2400" dirty="0"/>
              <a:t>ROAD_LEN   </a:t>
            </a:r>
            <a:r>
              <a:rPr lang="en-US" sz="2400" dirty="0" smtClean="0"/>
              <a:t>    </a:t>
            </a:r>
            <a:r>
              <a:rPr lang="en-US" sz="2400" dirty="0"/>
              <a:t>-0.025850   0.009054  </a:t>
            </a:r>
            <a:r>
              <a:rPr lang="en-US" sz="2400" dirty="0" smtClean="0"/>
              <a:t>  -</a:t>
            </a:r>
            <a:r>
              <a:rPr lang="en-US" sz="2400" dirty="0"/>
              <a:t>2.855</a:t>
            </a:r>
          </a:p>
          <a:p>
            <a:r>
              <a:rPr lang="en-US" sz="2400" dirty="0"/>
              <a:t>WET_AREA   </a:t>
            </a:r>
            <a:r>
              <a:rPr lang="en-US" sz="2400" dirty="0" smtClean="0"/>
              <a:t>     </a:t>
            </a:r>
            <a:r>
              <a:rPr lang="en-US" sz="2400" dirty="0"/>
              <a:t>0.160484   0.074297   </a:t>
            </a:r>
            <a:r>
              <a:rPr lang="en-US" sz="2400" dirty="0" smtClean="0"/>
              <a:t>  2.160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6740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1" y="526497"/>
            <a:ext cx="7501128" cy="5950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566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457200"/>
            <a:ext cx="7772400" cy="607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/>
              <a:t>WHAT’S MORE IMPORTANT, ROAD LENGTH OR TRAFFIC (OR BOTH)?</a:t>
            </a:r>
            <a:endParaRPr lang="en-US" dirty="0"/>
          </a:p>
          <a:p>
            <a:r>
              <a:rPr lang="en-US" sz="1400" dirty="0"/>
              <a:t> </a:t>
            </a:r>
            <a:endParaRPr lang="en-US" sz="1400" dirty="0" smtClean="0"/>
          </a:p>
          <a:p>
            <a:endParaRPr lang="en-US" sz="1400" dirty="0"/>
          </a:p>
          <a:p>
            <a:r>
              <a:rPr lang="en-US" sz="1400" dirty="0"/>
              <a:t>VARIABLE                   TRAFFIC VERSUS ROAD-LENGTH  	BEST OVERALL MODEL</a:t>
            </a:r>
          </a:p>
          <a:p>
            <a:endParaRPr lang="en-US" sz="1400" dirty="0" smtClean="0"/>
          </a:p>
          <a:p>
            <a:r>
              <a:rPr lang="en-US" sz="1400" dirty="0" smtClean="0"/>
              <a:t>SPECIES </a:t>
            </a:r>
            <a:r>
              <a:rPr lang="en-US" sz="1400" dirty="0"/>
              <a:t>RICHNESS	</a:t>
            </a:r>
            <a:r>
              <a:rPr lang="en-US" sz="1400" dirty="0" smtClean="0"/>
              <a:t>     TRAFFIC</a:t>
            </a:r>
            <a:r>
              <a:rPr lang="en-US" sz="1400" dirty="0"/>
              <a:t>		</a:t>
            </a:r>
            <a:r>
              <a:rPr lang="en-US" sz="1400" dirty="0" smtClean="0"/>
              <a:t>	BOTH </a:t>
            </a:r>
            <a:r>
              <a:rPr lang="en-US" sz="1400" dirty="0"/>
              <a:t>(TRAFFIC + ROAD-LEN)</a:t>
            </a:r>
          </a:p>
          <a:p>
            <a:r>
              <a:rPr lang="en-US" sz="1400" dirty="0"/>
              <a:t>(residuals of </a:t>
            </a:r>
            <a:r>
              <a:rPr lang="en-US" sz="1400" dirty="0" err="1"/>
              <a:t>npp+tot-surv</a:t>
            </a:r>
            <a:r>
              <a:rPr lang="en-US" sz="1400" dirty="0"/>
              <a:t>)		</a:t>
            </a:r>
          </a:p>
          <a:p>
            <a:r>
              <a:rPr lang="en-US" sz="1400" dirty="0"/>
              <a:t> </a:t>
            </a:r>
          </a:p>
          <a:p>
            <a:r>
              <a:rPr lang="en-US" sz="1400" dirty="0"/>
              <a:t>SPECIES RICHNESS	</a:t>
            </a:r>
            <a:r>
              <a:rPr lang="en-US" sz="1400" dirty="0" smtClean="0"/>
              <a:t>     TRAFFIC</a:t>
            </a:r>
            <a:r>
              <a:rPr lang="en-US" sz="1400" dirty="0"/>
              <a:t>		</a:t>
            </a:r>
            <a:r>
              <a:rPr lang="en-US" sz="1400" dirty="0" smtClean="0"/>
              <a:t>	BOTH </a:t>
            </a:r>
            <a:r>
              <a:rPr lang="en-US" sz="1400" dirty="0"/>
              <a:t>(TRAFFIC + ROAD-LEN)</a:t>
            </a:r>
          </a:p>
          <a:p>
            <a:r>
              <a:rPr lang="en-US" sz="1400" dirty="0"/>
              <a:t> (noise = ‘N’ only)</a:t>
            </a:r>
          </a:p>
          <a:p>
            <a:r>
              <a:rPr lang="en-US" sz="1400" dirty="0"/>
              <a:t> </a:t>
            </a:r>
          </a:p>
          <a:p>
            <a:r>
              <a:rPr lang="en-US" sz="1400" dirty="0"/>
              <a:t>SPECIES RICHNESS	</a:t>
            </a:r>
            <a:r>
              <a:rPr lang="en-US" sz="1400" dirty="0" smtClean="0"/>
              <a:t>     TRAFFIC</a:t>
            </a:r>
            <a:r>
              <a:rPr lang="en-US" sz="1400" dirty="0"/>
              <a:t>	                            	</a:t>
            </a:r>
            <a:r>
              <a:rPr lang="en-US" sz="1400" dirty="0" smtClean="0"/>
              <a:t>TRAFFIC</a:t>
            </a:r>
            <a:endParaRPr lang="en-US" sz="1400" dirty="0"/>
          </a:p>
          <a:p>
            <a:r>
              <a:rPr lang="en-US" sz="1400" dirty="0"/>
              <a:t>(spp. w/90% detection </a:t>
            </a:r>
            <a:r>
              <a:rPr lang="en-US" sz="1400" dirty="0" err="1"/>
              <a:t>prob</a:t>
            </a:r>
            <a:r>
              <a:rPr lang="en-US" sz="1400" dirty="0"/>
              <a:t>)</a:t>
            </a:r>
          </a:p>
          <a:p>
            <a:r>
              <a:rPr lang="en-US" sz="1400" dirty="0"/>
              <a:t> </a:t>
            </a:r>
          </a:p>
          <a:p>
            <a:pPr>
              <a:lnSpc>
                <a:spcPct val="150000"/>
              </a:lnSpc>
            </a:pPr>
            <a:r>
              <a:rPr lang="en-US" sz="1400" dirty="0" err="1" smtClean="0"/>
              <a:t>Anaxyrus</a:t>
            </a:r>
            <a:r>
              <a:rPr lang="en-US" sz="1400" dirty="0" smtClean="0"/>
              <a:t> </a:t>
            </a:r>
            <a:r>
              <a:rPr lang="en-US" sz="1400" dirty="0" err="1" smtClean="0"/>
              <a:t>americanus</a:t>
            </a:r>
            <a:r>
              <a:rPr lang="en-US" sz="1400" dirty="0" smtClean="0"/>
              <a:t>	     TRAFFIC	</a:t>
            </a:r>
            <a:r>
              <a:rPr lang="en-US" sz="1400" dirty="0"/>
              <a:t>		BOTH</a:t>
            </a:r>
          </a:p>
          <a:p>
            <a:pPr>
              <a:lnSpc>
                <a:spcPct val="150000"/>
              </a:lnSpc>
            </a:pPr>
            <a:r>
              <a:rPr lang="en-US" sz="1400" dirty="0"/>
              <a:t> </a:t>
            </a:r>
            <a:r>
              <a:rPr lang="en-US" sz="1400" dirty="0" err="1" smtClean="0"/>
              <a:t>Hyla</a:t>
            </a:r>
            <a:r>
              <a:rPr lang="en-US" sz="1400" dirty="0" smtClean="0"/>
              <a:t> </a:t>
            </a:r>
            <a:r>
              <a:rPr lang="en-US" sz="1400" dirty="0" err="1" smtClean="0"/>
              <a:t>cinerea</a:t>
            </a:r>
            <a:r>
              <a:rPr lang="en-US" sz="1400" dirty="0"/>
              <a:t>	</a:t>
            </a:r>
            <a:r>
              <a:rPr lang="en-US" sz="1400" dirty="0" smtClean="0"/>
              <a:t>     TRAFFIC</a:t>
            </a:r>
            <a:r>
              <a:rPr lang="en-US" sz="1400" dirty="0"/>
              <a:t>	</a:t>
            </a:r>
            <a:r>
              <a:rPr lang="en-US" sz="1400" dirty="0" smtClean="0"/>
              <a:t>	</a:t>
            </a:r>
            <a:r>
              <a:rPr lang="en-US" sz="1400" dirty="0"/>
              <a:t>	BOTH</a:t>
            </a:r>
          </a:p>
          <a:p>
            <a:pPr>
              <a:lnSpc>
                <a:spcPct val="150000"/>
              </a:lnSpc>
            </a:pPr>
            <a:r>
              <a:rPr lang="en-US" sz="1400" dirty="0"/>
              <a:t> </a:t>
            </a:r>
            <a:r>
              <a:rPr lang="en-US" sz="1400" dirty="0" err="1" smtClean="0"/>
              <a:t>Hyla</a:t>
            </a:r>
            <a:r>
              <a:rPr lang="en-US" sz="1400" dirty="0" smtClean="0"/>
              <a:t> </a:t>
            </a:r>
            <a:r>
              <a:rPr lang="en-US" sz="1400" dirty="0" err="1" smtClean="0"/>
              <a:t>chris</a:t>
            </a:r>
            <a:r>
              <a:rPr lang="en-US" sz="1400" dirty="0" smtClean="0"/>
              <a:t>./</a:t>
            </a:r>
            <a:r>
              <a:rPr lang="en-US" sz="1400" dirty="0" err="1" smtClean="0"/>
              <a:t>vers</a:t>
            </a:r>
            <a:r>
              <a:rPr lang="en-US" sz="1400" dirty="0" smtClean="0"/>
              <a:t>.</a:t>
            </a:r>
            <a:r>
              <a:rPr lang="en-US" sz="1400" dirty="0"/>
              <a:t>	</a:t>
            </a:r>
            <a:r>
              <a:rPr lang="en-US" sz="1400" dirty="0" smtClean="0"/>
              <a:t>     TRAFFIC</a:t>
            </a:r>
            <a:r>
              <a:rPr lang="en-US" sz="1400" dirty="0"/>
              <a:t>		</a:t>
            </a:r>
            <a:r>
              <a:rPr lang="en-US" sz="1400" dirty="0" smtClean="0"/>
              <a:t>	BOTH</a:t>
            </a:r>
            <a:endParaRPr lang="en-US" sz="1400" dirty="0"/>
          </a:p>
          <a:p>
            <a:pPr>
              <a:lnSpc>
                <a:spcPct val="150000"/>
              </a:lnSpc>
            </a:pPr>
            <a:r>
              <a:rPr lang="en-US" sz="1400" dirty="0"/>
              <a:t> </a:t>
            </a:r>
            <a:r>
              <a:rPr lang="en-US" sz="1400" dirty="0" err="1" smtClean="0"/>
              <a:t>Hyla</a:t>
            </a:r>
            <a:r>
              <a:rPr lang="en-US" sz="1400" dirty="0" smtClean="0"/>
              <a:t> </a:t>
            </a:r>
            <a:r>
              <a:rPr lang="en-US" sz="1400" dirty="0" err="1" smtClean="0"/>
              <a:t>gratiosa</a:t>
            </a:r>
            <a:r>
              <a:rPr lang="en-US" sz="1400" dirty="0"/>
              <a:t>	</a:t>
            </a:r>
            <a:r>
              <a:rPr lang="en-US" sz="1400" dirty="0" smtClean="0"/>
              <a:t>     TRAFFIC  </a:t>
            </a:r>
            <a:r>
              <a:rPr lang="en-US" sz="1400" dirty="0"/>
              <a:t>		</a:t>
            </a:r>
            <a:r>
              <a:rPr lang="en-US" sz="1400" dirty="0" smtClean="0"/>
              <a:t>	TRAFFIC</a:t>
            </a:r>
            <a:endParaRPr lang="en-US" sz="1400" dirty="0"/>
          </a:p>
          <a:p>
            <a:pPr>
              <a:lnSpc>
                <a:spcPct val="150000"/>
              </a:lnSpc>
            </a:pPr>
            <a:r>
              <a:rPr lang="en-US" sz="1400" dirty="0"/>
              <a:t> </a:t>
            </a:r>
            <a:r>
              <a:rPr lang="en-US" sz="1400" dirty="0" err="1" smtClean="0"/>
              <a:t>Lithobates</a:t>
            </a:r>
            <a:r>
              <a:rPr lang="en-US" sz="1400" dirty="0" smtClean="0"/>
              <a:t> </a:t>
            </a:r>
            <a:r>
              <a:rPr lang="en-US" sz="1400" dirty="0" err="1" smtClean="0"/>
              <a:t>catesbeiana</a:t>
            </a:r>
            <a:r>
              <a:rPr lang="en-US" sz="1400" dirty="0"/>
              <a:t>	</a:t>
            </a:r>
            <a:r>
              <a:rPr lang="en-US" sz="1400" dirty="0" smtClean="0"/>
              <a:t>     TRAFFIC</a:t>
            </a:r>
            <a:r>
              <a:rPr lang="en-US" sz="1400" dirty="0"/>
              <a:t>		</a:t>
            </a:r>
            <a:r>
              <a:rPr lang="en-US" sz="1400" dirty="0" smtClean="0"/>
              <a:t>	BOTH</a:t>
            </a:r>
            <a:endParaRPr lang="en-US" sz="1400" dirty="0"/>
          </a:p>
          <a:p>
            <a:pPr>
              <a:lnSpc>
                <a:spcPct val="150000"/>
              </a:lnSpc>
            </a:pPr>
            <a:r>
              <a:rPr lang="en-US" sz="1400" dirty="0"/>
              <a:t> </a:t>
            </a:r>
            <a:r>
              <a:rPr lang="en-US" sz="1400" dirty="0" err="1" smtClean="0"/>
              <a:t>Lithobates</a:t>
            </a:r>
            <a:r>
              <a:rPr lang="en-US" sz="1400" dirty="0" smtClean="0"/>
              <a:t> </a:t>
            </a:r>
            <a:r>
              <a:rPr lang="en-US" sz="1400" dirty="0" err="1" smtClean="0"/>
              <a:t>clamitans</a:t>
            </a:r>
            <a:r>
              <a:rPr lang="en-US" sz="1400" dirty="0"/>
              <a:t>	</a:t>
            </a:r>
            <a:r>
              <a:rPr lang="en-US" sz="1400" dirty="0" smtClean="0"/>
              <a:t>     TRAFFIC</a:t>
            </a:r>
            <a:r>
              <a:rPr lang="en-US" sz="1400" dirty="0"/>
              <a:t>		</a:t>
            </a:r>
            <a:r>
              <a:rPr lang="en-US" sz="1400" dirty="0" smtClean="0"/>
              <a:t>	BOTH</a:t>
            </a:r>
            <a:endParaRPr lang="en-US" sz="1400" dirty="0"/>
          </a:p>
          <a:p>
            <a:pPr>
              <a:lnSpc>
                <a:spcPct val="150000"/>
              </a:lnSpc>
            </a:pPr>
            <a:r>
              <a:rPr lang="en-US" sz="1400" dirty="0"/>
              <a:t> </a:t>
            </a:r>
            <a:r>
              <a:rPr lang="en-US" sz="1400" dirty="0" err="1" smtClean="0"/>
              <a:t>Lithobates</a:t>
            </a:r>
            <a:r>
              <a:rPr lang="en-US" sz="1400" dirty="0" smtClean="0"/>
              <a:t> </a:t>
            </a:r>
            <a:r>
              <a:rPr lang="en-US" sz="1400" dirty="0" err="1" smtClean="0"/>
              <a:t>palustris</a:t>
            </a:r>
            <a:r>
              <a:rPr lang="en-US" sz="1400" dirty="0" smtClean="0"/>
              <a:t>	     TRAFFIC</a:t>
            </a:r>
            <a:r>
              <a:rPr lang="en-US" sz="1400" dirty="0"/>
              <a:t>		</a:t>
            </a:r>
            <a:r>
              <a:rPr lang="en-US" sz="1400" dirty="0" smtClean="0"/>
              <a:t>	TRAFFIC</a:t>
            </a:r>
            <a:endParaRPr lang="en-US" sz="1400" dirty="0"/>
          </a:p>
          <a:p>
            <a:pPr>
              <a:lnSpc>
                <a:spcPct val="150000"/>
              </a:lnSpc>
            </a:pPr>
            <a:r>
              <a:rPr lang="en-US" sz="1400" dirty="0"/>
              <a:t> </a:t>
            </a:r>
            <a:r>
              <a:rPr lang="en-US" sz="1400" dirty="0" smtClean="0"/>
              <a:t>L. </a:t>
            </a:r>
            <a:r>
              <a:rPr lang="en-US" sz="1400" dirty="0" err="1" smtClean="0"/>
              <a:t>sphenocephalus</a:t>
            </a:r>
            <a:r>
              <a:rPr lang="en-US" sz="1400" dirty="0"/>
              <a:t>	 </a:t>
            </a:r>
            <a:r>
              <a:rPr lang="en-US" sz="1400" dirty="0" smtClean="0"/>
              <a:t>    SIMILAR</a:t>
            </a:r>
            <a:r>
              <a:rPr lang="en-US" sz="1400" dirty="0"/>
              <a:t>	</a:t>
            </a:r>
            <a:r>
              <a:rPr lang="en-US" sz="1400" dirty="0" smtClean="0"/>
              <a:t>	</a:t>
            </a:r>
            <a:r>
              <a:rPr lang="en-US" sz="1400" dirty="0"/>
              <a:t>	SIMILAR</a:t>
            </a:r>
          </a:p>
          <a:p>
            <a:pPr>
              <a:lnSpc>
                <a:spcPct val="150000"/>
              </a:lnSpc>
            </a:pPr>
            <a:r>
              <a:rPr lang="en-US" sz="1400" dirty="0"/>
              <a:t> </a:t>
            </a:r>
            <a:r>
              <a:rPr lang="en-US" sz="1400" dirty="0" smtClean="0"/>
              <a:t>L. </a:t>
            </a:r>
            <a:r>
              <a:rPr lang="en-US" sz="1400" dirty="0" err="1" smtClean="0"/>
              <a:t>sylvatica</a:t>
            </a:r>
            <a:r>
              <a:rPr lang="en-US" sz="1400" dirty="0"/>
              <a:t>	</a:t>
            </a:r>
            <a:r>
              <a:rPr lang="en-US" sz="1400" dirty="0" smtClean="0"/>
              <a:t>	     TRAFFIC</a:t>
            </a:r>
            <a:r>
              <a:rPr lang="en-US" sz="1400" dirty="0"/>
              <a:t>	</a:t>
            </a:r>
            <a:r>
              <a:rPr lang="en-US" sz="1400" dirty="0" smtClean="0"/>
              <a:t>	</a:t>
            </a:r>
            <a:r>
              <a:rPr lang="en-US" sz="1400" dirty="0"/>
              <a:t>	TRAFFIC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762000" y="1066800"/>
            <a:ext cx="7391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62000" y="6516605"/>
            <a:ext cx="7391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476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1236" y="1066800"/>
            <a:ext cx="84582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Are roads or other land uses particularly bad for amphibians when they separate wetlands from forest?</a:t>
            </a:r>
            <a:endParaRPr lang="en-US" sz="2800" b="1" dirty="0"/>
          </a:p>
          <a:p>
            <a:r>
              <a:rPr lang="en-US" sz="3200" b="1" dirty="0"/>
              <a:t> </a:t>
            </a:r>
          </a:p>
          <a:p>
            <a:r>
              <a:rPr lang="en-US" sz="2800" dirty="0"/>
              <a:t>SIGNIFICANT </a:t>
            </a:r>
            <a:r>
              <a:rPr lang="en-US" sz="2800" dirty="0" smtClean="0"/>
              <a:t>EFFECTS FOR HABITAT SPLIT, </a:t>
            </a:r>
            <a:r>
              <a:rPr lang="el-GR" sz="2800" dirty="0" smtClean="0"/>
              <a:t>α</a:t>
            </a:r>
            <a:r>
              <a:rPr lang="en-US" sz="2800" dirty="0" smtClean="0"/>
              <a:t>= </a:t>
            </a:r>
            <a:r>
              <a:rPr lang="en-US" sz="2800" dirty="0"/>
              <a:t>0.05:  </a:t>
            </a:r>
            <a:endParaRPr lang="en-US" sz="2800" dirty="0" smtClean="0"/>
          </a:p>
          <a:p>
            <a:r>
              <a:rPr lang="en-US" sz="2800" dirty="0" smtClean="0"/>
              <a:t>HYCI W/D/F</a:t>
            </a:r>
            <a:r>
              <a:rPr lang="en-US" sz="2800" dirty="0"/>
              <a:t>, </a:t>
            </a:r>
            <a:r>
              <a:rPr lang="en-US" sz="2800" dirty="0" smtClean="0"/>
              <a:t>HYCV W/D/F</a:t>
            </a:r>
            <a:r>
              <a:rPr lang="en-US" sz="2800" dirty="0"/>
              <a:t>, </a:t>
            </a:r>
            <a:r>
              <a:rPr lang="en-US" sz="2800" dirty="0" smtClean="0"/>
              <a:t>LISY W/D/F</a:t>
            </a:r>
            <a:r>
              <a:rPr lang="en-US" sz="2800" dirty="0"/>
              <a:t>, </a:t>
            </a:r>
            <a:r>
              <a:rPr lang="en-US" sz="2800" dirty="0" smtClean="0"/>
              <a:t>LISY W/R/F</a:t>
            </a:r>
            <a:r>
              <a:rPr lang="en-US" sz="2800" dirty="0"/>
              <a:t>.</a:t>
            </a:r>
          </a:p>
          <a:p>
            <a:r>
              <a:rPr lang="en-US" sz="2800" dirty="0"/>
              <a:t> </a:t>
            </a:r>
          </a:p>
          <a:p>
            <a:r>
              <a:rPr lang="en-US" sz="2800" dirty="0"/>
              <a:t>SIGNIFICANT EFFECTS WITH A SEQUENTIAL BONFERRONI (i.e. correcting for the large number of tests we’re performing):  NONE</a:t>
            </a:r>
          </a:p>
        </p:txBody>
      </p:sp>
    </p:spTree>
    <p:extLst>
      <p:ext uri="{BB962C8B-B14F-4D97-AF65-F5344CB8AC3E}">
        <p14:creationId xmlns:p14="http://schemas.microsoft.com/office/powerpoint/2010/main" val="488614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388936"/>
            <a:ext cx="89154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What’s more important, habitat composition or habitat configuration?</a:t>
            </a:r>
            <a:endParaRPr lang="en-US" sz="2800" dirty="0" smtClean="0"/>
          </a:p>
          <a:p>
            <a:r>
              <a:rPr lang="en-US" sz="2400" dirty="0"/>
              <a:t> </a:t>
            </a:r>
            <a:endParaRPr lang="en-US" sz="2400" dirty="0" smtClean="0"/>
          </a:p>
          <a:p>
            <a:r>
              <a:rPr lang="en-US" sz="2400" dirty="0" smtClean="0"/>
              <a:t>Compare: </a:t>
            </a:r>
          </a:p>
          <a:p>
            <a:endParaRPr lang="en-US" sz="2400" dirty="0"/>
          </a:p>
          <a:p>
            <a:pPr marL="457200" indent="-457200">
              <a:buAutoNum type="arabicParenR"/>
            </a:pPr>
            <a:r>
              <a:rPr lang="en-US" sz="2400" dirty="0" smtClean="0"/>
              <a:t>Model containing habitat composition variables (PROP_FOR, WET_AREA, PROP_AGR, PROP_DEV, ROAD_LEN) to </a:t>
            </a:r>
          </a:p>
          <a:p>
            <a:pPr marL="457200" indent="-457200">
              <a:buAutoNum type="arabicParenR"/>
            </a:pPr>
            <a:r>
              <a:rPr lang="en-US" sz="2400" dirty="0" smtClean="0"/>
              <a:t> </a:t>
            </a:r>
            <a:r>
              <a:rPr lang="en-US" sz="2400" dirty="0"/>
              <a:t>M</a:t>
            </a:r>
            <a:r>
              <a:rPr lang="en-US" sz="2400" dirty="0" smtClean="0"/>
              <a:t>odel containing habitat configuration variables (ADJ_FOR, ISO_WET, W/A/F </a:t>
            </a:r>
            <a:r>
              <a:rPr lang="en-US" sz="2400" dirty="0" err="1" smtClean="0"/>
              <a:t>config</a:t>
            </a:r>
            <a:r>
              <a:rPr lang="en-US" sz="2400" dirty="0" smtClean="0"/>
              <a:t>, W/D/F </a:t>
            </a:r>
            <a:r>
              <a:rPr lang="en-US" sz="2400" dirty="0" err="1" smtClean="0"/>
              <a:t>config</a:t>
            </a:r>
            <a:r>
              <a:rPr lang="en-US" sz="2400" dirty="0" smtClean="0"/>
              <a:t>, W/R/F </a:t>
            </a:r>
            <a:r>
              <a:rPr lang="en-US" sz="2400" dirty="0" err="1" smtClean="0"/>
              <a:t>config</a:t>
            </a:r>
            <a:r>
              <a:rPr lang="en-US" sz="2400" dirty="0" smtClean="0"/>
              <a:t>)</a:t>
            </a:r>
          </a:p>
          <a:p>
            <a:endParaRPr lang="en-US" sz="2400" dirty="0" smtClean="0"/>
          </a:p>
          <a:p>
            <a:r>
              <a:rPr lang="en-US" sz="2400" dirty="0" smtClean="0"/>
              <a:t>COMPOSITION </a:t>
            </a:r>
            <a:r>
              <a:rPr lang="en-US" sz="2400" dirty="0"/>
              <a:t>MORE IMPORTANT FOR: SPECIES RICHNESS, </a:t>
            </a:r>
            <a:r>
              <a:rPr lang="en-US" sz="2400" dirty="0" smtClean="0"/>
              <a:t>RARE_PRES, ANAM</a:t>
            </a:r>
            <a:r>
              <a:rPr lang="en-US" sz="2400" dirty="0"/>
              <a:t>, HYCI, HYCV, LICA, LICL, LISY</a:t>
            </a:r>
          </a:p>
          <a:p>
            <a:r>
              <a:rPr lang="en-US" sz="2400" dirty="0"/>
              <a:t> </a:t>
            </a:r>
          </a:p>
          <a:p>
            <a:r>
              <a:rPr lang="en-US" sz="2400" dirty="0"/>
              <a:t>CONFIGURATION MORE IMPORTANT FOR: LISP</a:t>
            </a:r>
          </a:p>
          <a:p>
            <a:r>
              <a:rPr lang="en-US" sz="2400" dirty="0"/>
              <a:t> </a:t>
            </a:r>
          </a:p>
          <a:p>
            <a:r>
              <a:rPr lang="en-US" sz="2400" dirty="0"/>
              <a:t>SIMILAR (NOT ENOUGH </a:t>
            </a:r>
            <a:r>
              <a:rPr lang="en-US" sz="2400" dirty="0" smtClean="0"/>
              <a:t>DATA) FOR: </a:t>
            </a:r>
            <a:r>
              <a:rPr lang="en-US" sz="2400" dirty="0"/>
              <a:t>HYGR, LIPA</a:t>
            </a:r>
          </a:p>
        </p:txBody>
      </p:sp>
    </p:spTree>
    <p:extLst>
      <p:ext uri="{BB962C8B-B14F-4D97-AF65-F5344CB8AC3E}">
        <p14:creationId xmlns:p14="http://schemas.microsoft.com/office/powerpoint/2010/main" val="1252748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a1.ec-images.myspacecdn.com/images01/48/c29e19d2176496398db78f9f33adfe71/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676400"/>
            <a:ext cx="5587997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30397" y="838200"/>
            <a:ext cx="556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Roads are bad for amphibians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0977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dirty="0" smtClean="0"/>
              <a:t>But…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2296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Tons of variability in the data (i.e. effects are weak)</a:t>
            </a:r>
          </a:p>
          <a:p>
            <a:r>
              <a:rPr lang="en-US" dirty="0"/>
              <a:t>Traffic, noise, and detection are all somewhat </a:t>
            </a:r>
            <a:r>
              <a:rPr lang="en-US" dirty="0" smtClean="0"/>
              <a:t>confounded</a:t>
            </a:r>
          </a:p>
          <a:p>
            <a:r>
              <a:rPr lang="en-US" dirty="0" smtClean="0"/>
              <a:t>Traffic data not really collected for this purpose</a:t>
            </a:r>
          </a:p>
          <a:p>
            <a:r>
              <a:rPr lang="en-US" dirty="0" smtClean="0"/>
              <a:t>Roadside surveys present problems for detecting road effects?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80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3395</TotalTime>
  <Words>1119</Words>
  <Application>Microsoft Office PowerPoint</Application>
  <PresentationFormat>On-screen Show (4:3)</PresentationFormat>
  <Paragraphs>261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Roads, toads, and nodes: linking undergraduate ecology courses to study the impacts of land use on amphibian populations</vt:lpstr>
      <vt:lpstr>PowerPoint Presentation</vt:lpstr>
      <vt:lpstr>Project basics:</vt:lpstr>
      <vt:lpstr>Project structure:</vt:lpstr>
      <vt:lpstr>Education positives:</vt:lpstr>
      <vt:lpstr>Education negatives:</vt:lpstr>
      <vt:lpstr>PowerPoint Presentation</vt:lpstr>
      <vt:lpstr>North American Amphibian Monitoring Program (NAAMP)</vt:lpstr>
      <vt:lpstr>Frog and toad summary variables:</vt:lpstr>
      <vt:lpstr>PowerPoint Presentation</vt:lpstr>
      <vt:lpstr>PowerPoint Presentation</vt:lpstr>
      <vt:lpstr>Landscape variables</vt:lpstr>
      <vt:lpstr>Questions:</vt:lpstr>
      <vt:lpstr>A priori model set (12 models)</vt:lpstr>
      <vt:lpstr>Individual species analyses</vt:lpstr>
      <vt:lpstr>PowerPoint Presentation</vt:lpstr>
      <vt:lpstr>PowerPoint Presentation</vt:lpstr>
      <vt:lpstr>PowerPoint Presentation</vt:lpstr>
      <vt:lpstr>PowerPoint Presentation</vt:lpstr>
      <vt:lpstr>Species richness analysis</vt:lpstr>
      <vt:lpstr>Ancillary richness analyses: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But…</vt:lpstr>
    </vt:vector>
  </TitlesOfParts>
  <Company>Washington &amp; Lee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Roads, toads, and nodes: linking undergraduate ecology courses to study the impacts of land use on amphibian populations</dc:title>
  <dc:creator>Windows User</dc:creator>
  <cp:lastModifiedBy>Windows User</cp:lastModifiedBy>
  <cp:revision>42</cp:revision>
  <dcterms:created xsi:type="dcterms:W3CDTF">2013-07-05T00:34:45Z</dcterms:created>
  <dcterms:modified xsi:type="dcterms:W3CDTF">2013-07-10T01:35:51Z</dcterms:modified>
</cp:coreProperties>
</file>