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51206400" cy="38404800"/>
  <p:notesSz cx="6858000" cy="9144000"/>
  <p:defaultTextStyle>
    <a:defPPr>
      <a:defRPr lang="en-US"/>
    </a:defPPr>
    <a:lvl1pPr marL="0" algn="l" defTabSz="5120640" rtl="0" eaLnBrk="1" latinLnBrk="0" hangingPunct="1">
      <a:defRPr sz="10100" kern="1200">
        <a:solidFill>
          <a:schemeClr val="tx1"/>
        </a:solidFill>
        <a:latin typeface="+mn-lt"/>
        <a:ea typeface="+mn-ea"/>
        <a:cs typeface="+mn-cs"/>
      </a:defRPr>
    </a:lvl1pPr>
    <a:lvl2pPr marL="2560320" algn="l" defTabSz="5120640" rtl="0" eaLnBrk="1" latinLnBrk="0" hangingPunct="1">
      <a:defRPr sz="10100" kern="1200">
        <a:solidFill>
          <a:schemeClr val="tx1"/>
        </a:solidFill>
        <a:latin typeface="+mn-lt"/>
        <a:ea typeface="+mn-ea"/>
        <a:cs typeface="+mn-cs"/>
      </a:defRPr>
    </a:lvl2pPr>
    <a:lvl3pPr marL="5120640" algn="l" defTabSz="5120640" rtl="0" eaLnBrk="1" latinLnBrk="0" hangingPunct="1">
      <a:defRPr sz="10100" kern="1200">
        <a:solidFill>
          <a:schemeClr val="tx1"/>
        </a:solidFill>
        <a:latin typeface="+mn-lt"/>
        <a:ea typeface="+mn-ea"/>
        <a:cs typeface="+mn-cs"/>
      </a:defRPr>
    </a:lvl3pPr>
    <a:lvl4pPr marL="7680960" algn="l" defTabSz="5120640" rtl="0" eaLnBrk="1" latinLnBrk="0" hangingPunct="1">
      <a:defRPr sz="10100" kern="1200">
        <a:solidFill>
          <a:schemeClr val="tx1"/>
        </a:solidFill>
        <a:latin typeface="+mn-lt"/>
        <a:ea typeface="+mn-ea"/>
        <a:cs typeface="+mn-cs"/>
      </a:defRPr>
    </a:lvl4pPr>
    <a:lvl5pPr marL="10241280" algn="l" defTabSz="5120640" rtl="0" eaLnBrk="1" latinLnBrk="0" hangingPunct="1">
      <a:defRPr sz="10100" kern="1200">
        <a:solidFill>
          <a:schemeClr val="tx1"/>
        </a:solidFill>
        <a:latin typeface="+mn-lt"/>
        <a:ea typeface="+mn-ea"/>
        <a:cs typeface="+mn-cs"/>
      </a:defRPr>
    </a:lvl5pPr>
    <a:lvl6pPr marL="12801600" algn="l" defTabSz="5120640" rtl="0" eaLnBrk="1" latinLnBrk="0" hangingPunct="1">
      <a:defRPr sz="10100" kern="1200">
        <a:solidFill>
          <a:schemeClr val="tx1"/>
        </a:solidFill>
        <a:latin typeface="+mn-lt"/>
        <a:ea typeface="+mn-ea"/>
        <a:cs typeface="+mn-cs"/>
      </a:defRPr>
    </a:lvl6pPr>
    <a:lvl7pPr marL="15361920" algn="l" defTabSz="5120640" rtl="0" eaLnBrk="1" latinLnBrk="0" hangingPunct="1">
      <a:defRPr sz="10100" kern="1200">
        <a:solidFill>
          <a:schemeClr val="tx1"/>
        </a:solidFill>
        <a:latin typeface="+mn-lt"/>
        <a:ea typeface="+mn-ea"/>
        <a:cs typeface="+mn-cs"/>
      </a:defRPr>
    </a:lvl7pPr>
    <a:lvl8pPr marL="17922240" algn="l" defTabSz="5120640" rtl="0" eaLnBrk="1" latinLnBrk="0" hangingPunct="1">
      <a:defRPr sz="10100" kern="1200">
        <a:solidFill>
          <a:schemeClr val="tx1"/>
        </a:solidFill>
        <a:latin typeface="+mn-lt"/>
        <a:ea typeface="+mn-ea"/>
        <a:cs typeface="+mn-cs"/>
      </a:defRPr>
    </a:lvl8pPr>
    <a:lvl9pPr marL="20482560" algn="l" defTabSz="5120640" rtl="0" eaLnBrk="1" latinLnBrk="0" hangingPunct="1">
      <a:defRPr sz="101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824">
          <p15:clr>
            <a:srgbClr val="A4A3A4"/>
          </p15:clr>
        </p15:guide>
        <p15:guide id="2" pos="86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ckdoor2" initials="B"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13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13" d="100"/>
          <a:sy n="13" d="100"/>
        </p:scale>
        <p:origin x="1668" y="162"/>
      </p:cViewPr>
      <p:guideLst>
        <p:guide orient="horz" pos="19824"/>
        <p:guide pos="86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1930383"/>
            <a:ext cx="43525440" cy="8232140"/>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21762720"/>
            <a:ext cx="35844480" cy="9814560"/>
          </a:xfrm>
        </p:spPr>
        <p:txBody>
          <a:bodyPr/>
          <a:lstStyle>
            <a:lvl1pPr marL="0" indent="0" algn="ctr">
              <a:buNone/>
              <a:defRPr>
                <a:solidFill>
                  <a:schemeClr val="tx1">
                    <a:tint val="75000"/>
                  </a:schemeClr>
                </a:solidFill>
              </a:defRPr>
            </a:lvl1pPr>
            <a:lvl2pPr marL="2560320" indent="0" algn="ctr">
              <a:buNone/>
              <a:defRPr>
                <a:solidFill>
                  <a:schemeClr val="tx1">
                    <a:tint val="75000"/>
                  </a:schemeClr>
                </a:solidFill>
              </a:defRPr>
            </a:lvl2pPr>
            <a:lvl3pPr marL="5120640" indent="0" algn="ctr">
              <a:buNone/>
              <a:defRPr>
                <a:solidFill>
                  <a:schemeClr val="tx1">
                    <a:tint val="75000"/>
                  </a:schemeClr>
                </a:solidFill>
              </a:defRPr>
            </a:lvl3pPr>
            <a:lvl4pPr marL="7680960" indent="0" algn="ctr">
              <a:buNone/>
              <a:defRPr>
                <a:solidFill>
                  <a:schemeClr val="tx1">
                    <a:tint val="75000"/>
                  </a:schemeClr>
                </a:solidFill>
              </a:defRPr>
            </a:lvl4pPr>
            <a:lvl5pPr marL="10241280" indent="0" algn="ctr">
              <a:buNone/>
              <a:defRPr>
                <a:solidFill>
                  <a:schemeClr val="tx1">
                    <a:tint val="75000"/>
                  </a:schemeClr>
                </a:solidFill>
              </a:defRPr>
            </a:lvl5pPr>
            <a:lvl6pPr marL="12801600" indent="0" algn="ctr">
              <a:buNone/>
              <a:defRPr>
                <a:solidFill>
                  <a:schemeClr val="tx1">
                    <a:tint val="75000"/>
                  </a:schemeClr>
                </a:solidFill>
              </a:defRPr>
            </a:lvl6pPr>
            <a:lvl7pPr marL="15361920" indent="0" algn="ctr">
              <a:buNone/>
              <a:defRPr>
                <a:solidFill>
                  <a:schemeClr val="tx1">
                    <a:tint val="75000"/>
                  </a:schemeClr>
                </a:solidFill>
              </a:defRPr>
            </a:lvl7pPr>
            <a:lvl8pPr marL="17922240" indent="0" algn="ctr">
              <a:buNone/>
              <a:defRPr>
                <a:solidFill>
                  <a:schemeClr val="tx1">
                    <a:tint val="75000"/>
                  </a:schemeClr>
                </a:solidFill>
              </a:defRPr>
            </a:lvl8pPr>
            <a:lvl9pPr marL="2048256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87CC63D-F67C-40B0-A2EB-813C2CF98275}" type="datetimeFigureOut">
              <a:rPr lang="en-US" smtClean="0"/>
              <a:pPr/>
              <a:t>9/30/2013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7BC99F-C20C-4512-958A-3085F88BA6A4}" type="slidenum">
              <a:rPr lang="en-US" smtClean="0"/>
              <a:pPr/>
              <a:t>‹#›</a:t>
            </a:fld>
            <a:endParaRPr lang="en-US"/>
          </a:p>
        </p:txBody>
      </p:sp>
    </p:spTree>
    <p:extLst>
      <p:ext uri="{BB962C8B-B14F-4D97-AF65-F5344CB8AC3E}">
        <p14:creationId xmlns:p14="http://schemas.microsoft.com/office/powerpoint/2010/main" val="1499134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7CC63D-F67C-40B0-A2EB-813C2CF98275}" type="datetimeFigureOut">
              <a:rPr lang="en-US" smtClean="0"/>
              <a:pPr/>
              <a:t>9/30/2013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7BC99F-C20C-4512-958A-3085F88BA6A4}" type="slidenum">
              <a:rPr lang="en-US" smtClean="0"/>
              <a:pPr/>
              <a:t>‹#›</a:t>
            </a:fld>
            <a:endParaRPr lang="en-US"/>
          </a:p>
        </p:txBody>
      </p:sp>
    </p:spTree>
    <p:extLst>
      <p:ext uri="{BB962C8B-B14F-4D97-AF65-F5344CB8AC3E}">
        <p14:creationId xmlns:p14="http://schemas.microsoft.com/office/powerpoint/2010/main" val="1433600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4678643"/>
            <a:ext cx="43525440" cy="7627620"/>
          </a:xfrm>
        </p:spPr>
        <p:txBody>
          <a:bodyPr anchor="t"/>
          <a:lstStyle>
            <a:lvl1pPr algn="l">
              <a:defRPr sz="224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3" y="16277596"/>
            <a:ext cx="43525440" cy="8401047"/>
          </a:xfrm>
        </p:spPr>
        <p:txBody>
          <a:bodyPr anchor="b"/>
          <a:lstStyle>
            <a:lvl1pPr marL="0" indent="0">
              <a:buNone/>
              <a:defRPr sz="11200">
                <a:solidFill>
                  <a:schemeClr val="tx1">
                    <a:tint val="75000"/>
                  </a:schemeClr>
                </a:solidFill>
              </a:defRPr>
            </a:lvl1pPr>
            <a:lvl2pPr marL="2560320" indent="0">
              <a:buNone/>
              <a:defRPr sz="10100">
                <a:solidFill>
                  <a:schemeClr val="tx1">
                    <a:tint val="75000"/>
                  </a:schemeClr>
                </a:solidFill>
              </a:defRPr>
            </a:lvl2pPr>
            <a:lvl3pPr marL="5120640" indent="0">
              <a:buNone/>
              <a:defRPr sz="9000">
                <a:solidFill>
                  <a:schemeClr val="tx1">
                    <a:tint val="75000"/>
                  </a:schemeClr>
                </a:solidFill>
              </a:defRPr>
            </a:lvl3pPr>
            <a:lvl4pPr marL="7680960" indent="0">
              <a:buNone/>
              <a:defRPr sz="7800">
                <a:solidFill>
                  <a:schemeClr val="tx1">
                    <a:tint val="75000"/>
                  </a:schemeClr>
                </a:solidFill>
              </a:defRPr>
            </a:lvl4pPr>
            <a:lvl5pPr marL="10241280" indent="0">
              <a:buNone/>
              <a:defRPr sz="7800">
                <a:solidFill>
                  <a:schemeClr val="tx1">
                    <a:tint val="75000"/>
                  </a:schemeClr>
                </a:solidFill>
              </a:defRPr>
            </a:lvl5pPr>
            <a:lvl6pPr marL="12801600" indent="0">
              <a:buNone/>
              <a:defRPr sz="7800">
                <a:solidFill>
                  <a:schemeClr val="tx1">
                    <a:tint val="75000"/>
                  </a:schemeClr>
                </a:solidFill>
              </a:defRPr>
            </a:lvl6pPr>
            <a:lvl7pPr marL="15361920" indent="0">
              <a:buNone/>
              <a:defRPr sz="7800">
                <a:solidFill>
                  <a:schemeClr val="tx1">
                    <a:tint val="75000"/>
                  </a:schemeClr>
                </a:solidFill>
              </a:defRPr>
            </a:lvl7pPr>
            <a:lvl8pPr marL="17922240" indent="0">
              <a:buNone/>
              <a:defRPr sz="7800">
                <a:solidFill>
                  <a:schemeClr val="tx1">
                    <a:tint val="75000"/>
                  </a:schemeClr>
                </a:solidFill>
              </a:defRPr>
            </a:lvl8pPr>
            <a:lvl9pPr marL="20482560" indent="0">
              <a:buNone/>
              <a:defRPr sz="7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87CC63D-F67C-40B0-A2EB-813C2CF98275}" type="datetimeFigureOut">
              <a:rPr lang="en-US" smtClean="0"/>
              <a:pPr/>
              <a:t>9/30/2013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7BC99F-C20C-4512-958A-3085F88BA6A4}" type="slidenum">
              <a:rPr lang="en-US" smtClean="0"/>
              <a:pPr/>
              <a:t>‹#›</a:t>
            </a:fld>
            <a:endParaRPr lang="en-US"/>
          </a:p>
        </p:txBody>
      </p:sp>
    </p:spTree>
    <p:extLst>
      <p:ext uri="{BB962C8B-B14F-4D97-AF65-F5344CB8AC3E}">
        <p14:creationId xmlns:p14="http://schemas.microsoft.com/office/powerpoint/2010/main" val="385434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4339573" y="50184056"/>
            <a:ext cx="128611627" cy="141928847"/>
          </a:xfrm>
        </p:spPr>
        <p:txBody>
          <a:bodyPr/>
          <a:lstStyle>
            <a:lvl1pPr>
              <a:defRPr sz="15700"/>
            </a:lvl1pPr>
            <a:lvl2pPr>
              <a:defRPr sz="13400"/>
            </a:lvl2pPr>
            <a:lvl3pPr>
              <a:defRPr sz="11200"/>
            </a:lvl3pPr>
            <a:lvl4pPr>
              <a:defRPr sz="10100"/>
            </a:lvl4pPr>
            <a:lvl5pPr>
              <a:defRPr sz="10100"/>
            </a:lvl5pPr>
            <a:lvl6pPr>
              <a:defRPr sz="10100"/>
            </a:lvl6pPr>
            <a:lvl7pPr>
              <a:defRPr sz="10100"/>
            </a:lvl7pPr>
            <a:lvl8pPr>
              <a:defRPr sz="10100"/>
            </a:lvl8pPr>
            <a:lvl9pPr>
              <a:defRPr sz="10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43804643" y="50184056"/>
            <a:ext cx="128611633" cy="141928847"/>
          </a:xfrm>
        </p:spPr>
        <p:txBody>
          <a:bodyPr/>
          <a:lstStyle>
            <a:lvl1pPr>
              <a:defRPr sz="15700"/>
            </a:lvl1pPr>
            <a:lvl2pPr>
              <a:defRPr sz="13400"/>
            </a:lvl2pPr>
            <a:lvl3pPr>
              <a:defRPr sz="11200"/>
            </a:lvl3pPr>
            <a:lvl4pPr>
              <a:defRPr sz="10100"/>
            </a:lvl4pPr>
            <a:lvl5pPr>
              <a:defRPr sz="10100"/>
            </a:lvl5pPr>
            <a:lvl6pPr>
              <a:defRPr sz="10100"/>
            </a:lvl6pPr>
            <a:lvl7pPr>
              <a:defRPr sz="10100"/>
            </a:lvl7pPr>
            <a:lvl8pPr>
              <a:defRPr sz="10100"/>
            </a:lvl8pPr>
            <a:lvl9pPr>
              <a:defRPr sz="10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87CC63D-F67C-40B0-A2EB-813C2CF98275}" type="datetimeFigureOut">
              <a:rPr lang="en-US" smtClean="0"/>
              <a:pPr/>
              <a:t>9/30/2013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7BC99F-C20C-4512-958A-3085F88BA6A4}" type="slidenum">
              <a:rPr lang="en-US" smtClean="0"/>
              <a:pPr/>
              <a:t>‹#›</a:t>
            </a:fld>
            <a:endParaRPr lang="en-US"/>
          </a:p>
        </p:txBody>
      </p:sp>
    </p:spTree>
    <p:extLst>
      <p:ext uri="{BB962C8B-B14F-4D97-AF65-F5344CB8AC3E}">
        <p14:creationId xmlns:p14="http://schemas.microsoft.com/office/powerpoint/2010/main" val="1366795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537973"/>
            <a:ext cx="46085760" cy="6400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0" y="8596633"/>
            <a:ext cx="22625053" cy="3582667"/>
          </a:xfrm>
        </p:spPr>
        <p:txBody>
          <a:bodyPr anchor="b"/>
          <a:lstStyle>
            <a:lvl1pPr marL="0" indent="0">
              <a:buNone/>
              <a:defRPr sz="13400" b="1"/>
            </a:lvl1pPr>
            <a:lvl2pPr marL="2560320" indent="0">
              <a:buNone/>
              <a:defRPr sz="11200" b="1"/>
            </a:lvl2pPr>
            <a:lvl3pPr marL="5120640" indent="0">
              <a:buNone/>
              <a:defRPr sz="10100" b="1"/>
            </a:lvl3pPr>
            <a:lvl4pPr marL="7680960" indent="0">
              <a:buNone/>
              <a:defRPr sz="9000" b="1"/>
            </a:lvl4pPr>
            <a:lvl5pPr marL="10241280" indent="0">
              <a:buNone/>
              <a:defRPr sz="9000" b="1"/>
            </a:lvl5pPr>
            <a:lvl6pPr marL="12801600" indent="0">
              <a:buNone/>
              <a:defRPr sz="9000" b="1"/>
            </a:lvl6pPr>
            <a:lvl7pPr marL="15361920" indent="0">
              <a:buNone/>
              <a:defRPr sz="9000" b="1"/>
            </a:lvl7pPr>
            <a:lvl8pPr marL="17922240" indent="0">
              <a:buNone/>
              <a:defRPr sz="9000" b="1"/>
            </a:lvl8pPr>
            <a:lvl9pPr marL="20482560" indent="0">
              <a:buNone/>
              <a:defRPr sz="9000" b="1"/>
            </a:lvl9pPr>
          </a:lstStyle>
          <a:p>
            <a:pPr lvl="0"/>
            <a:r>
              <a:rPr lang="en-US" smtClean="0"/>
              <a:t>Click to edit Master text styles</a:t>
            </a:r>
          </a:p>
        </p:txBody>
      </p:sp>
      <p:sp>
        <p:nvSpPr>
          <p:cNvPr id="4" name="Content Placeholder 3"/>
          <p:cNvSpPr>
            <a:spLocks noGrp="1"/>
          </p:cNvSpPr>
          <p:nvPr>
            <p:ph sz="half" idx="2"/>
          </p:nvPr>
        </p:nvSpPr>
        <p:spPr>
          <a:xfrm>
            <a:off x="2560320" y="12179300"/>
            <a:ext cx="22625053" cy="22127213"/>
          </a:xfrm>
        </p:spPr>
        <p:txBody>
          <a:bodyPr/>
          <a:lstStyle>
            <a:lvl1pPr>
              <a:defRPr sz="13400"/>
            </a:lvl1pPr>
            <a:lvl2pPr>
              <a:defRPr sz="11200"/>
            </a:lvl2pPr>
            <a:lvl3pPr>
              <a:defRPr sz="10100"/>
            </a:lvl3pPr>
            <a:lvl4pPr>
              <a:defRPr sz="9000"/>
            </a:lvl4pPr>
            <a:lvl5pPr>
              <a:defRPr sz="9000"/>
            </a:lvl5pPr>
            <a:lvl6pPr>
              <a:defRPr sz="9000"/>
            </a:lvl6pPr>
            <a:lvl7pPr>
              <a:defRPr sz="9000"/>
            </a:lvl7pPr>
            <a:lvl8pPr>
              <a:defRPr sz="9000"/>
            </a:lvl8pPr>
            <a:lvl9pPr>
              <a:defRPr sz="9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3" y="8596633"/>
            <a:ext cx="22633940" cy="3582667"/>
          </a:xfrm>
        </p:spPr>
        <p:txBody>
          <a:bodyPr anchor="b"/>
          <a:lstStyle>
            <a:lvl1pPr marL="0" indent="0">
              <a:buNone/>
              <a:defRPr sz="13400" b="1"/>
            </a:lvl1pPr>
            <a:lvl2pPr marL="2560320" indent="0">
              <a:buNone/>
              <a:defRPr sz="11200" b="1"/>
            </a:lvl2pPr>
            <a:lvl3pPr marL="5120640" indent="0">
              <a:buNone/>
              <a:defRPr sz="10100" b="1"/>
            </a:lvl3pPr>
            <a:lvl4pPr marL="7680960" indent="0">
              <a:buNone/>
              <a:defRPr sz="9000" b="1"/>
            </a:lvl4pPr>
            <a:lvl5pPr marL="10241280" indent="0">
              <a:buNone/>
              <a:defRPr sz="9000" b="1"/>
            </a:lvl5pPr>
            <a:lvl6pPr marL="12801600" indent="0">
              <a:buNone/>
              <a:defRPr sz="9000" b="1"/>
            </a:lvl6pPr>
            <a:lvl7pPr marL="15361920" indent="0">
              <a:buNone/>
              <a:defRPr sz="9000" b="1"/>
            </a:lvl7pPr>
            <a:lvl8pPr marL="17922240" indent="0">
              <a:buNone/>
              <a:defRPr sz="9000" b="1"/>
            </a:lvl8pPr>
            <a:lvl9pPr marL="20482560" indent="0">
              <a:buNone/>
              <a:defRPr sz="9000" b="1"/>
            </a:lvl9pPr>
          </a:lstStyle>
          <a:p>
            <a:pPr lvl="0"/>
            <a:r>
              <a:rPr lang="en-US" smtClean="0"/>
              <a:t>Click to edit Master text styles</a:t>
            </a:r>
          </a:p>
        </p:txBody>
      </p:sp>
      <p:sp>
        <p:nvSpPr>
          <p:cNvPr id="6" name="Content Placeholder 5"/>
          <p:cNvSpPr>
            <a:spLocks noGrp="1"/>
          </p:cNvSpPr>
          <p:nvPr>
            <p:ph sz="quarter" idx="4"/>
          </p:nvPr>
        </p:nvSpPr>
        <p:spPr>
          <a:xfrm>
            <a:off x="26012143" y="12179300"/>
            <a:ext cx="22633940" cy="22127213"/>
          </a:xfrm>
        </p:spPr>
        <p:txBody>
          <a:bodyPr/>
          <a:lstStyle>
            <a:lvl1pPr>
              <a:defRPr sz="13400"/>
            </a:lvl1pPr>
            <a:lvl2pPr>
              <a:defRPr sz="11200"/>
            </a:lvl2pPr>
            <a:lvl3pPr>
              <a:defRPr sz="10100"/>
            </a:lvl3pPr>
            <a:lvl4pPr>
              <a:defRPr sz="9000"/>
            </a:lvl4pPr>
            <a:lvl5pPr>
              <a:defRPr sz="9000"/>
            </a:lvl5pPr>
            <a:lvl6pPr>
              <a:defRPr sz="9000"/>
            </a:lvl6pPr>
            <a:lvl7pPr>
              <a:defRPr sz="9000"/>
            </a:lvl7pPr>
            <a:lvl8pPr>
              <a:defRPr sz="9000"/>
            </a:lvl8pPr>
            <a:lvl9pPr>
              <a:defRPr sz="9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87CC63D-F67C-40B0-A2EB-813C2CF98275}" type="datetimeFigureOut">
              <a:rPr lang="en-US" smtClean="0"/>
              <a:pPr/>
              <a:t>9/30/2013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7BC99F-C20C-4512-958A-3085F88BA6A4}" type="slidenum">
              <a:rPr lang="en-US" smtClean="0"/>
              <a:pPr/>
              <a:t>‹#›</a:t>
            </a:fld>
            <a:endParaRPr lang="en-US"/>
          </a:p>
        </p:txBody>
      </p:sp>
    </p:spTree>
    <p:extLst>
      <p:ext uri="{BB962C8B-B14F-4D97-AF65-F5344CB8AC3E}">
        <p14:creationId xmlns:p14="http://schemas.microsoft.com/office/powerpoint/2010/main" val="1858231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87CC63D-F67C-40B0-A2EB-813C2CF98275}" type="datetimeFigureOut">
              <a:rPr lang="en-US" smtClean="0"/>
              <a:pPr/>
              <a:t>9/30/2013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7BC99F-C20C-4512-958A-3085F88BA6A4}" type="slidenum">
              <a:rPr lang="en-US" smtClean="0"/>
              <a:pPr/>
              <a:t>‹#›</a:t>
            </a:fld>
            <a:endParaRPr lang="en-US"/>
          </a:p>
        </p:txBody>
      </p:sp>
    </p:spTree>
    <p:extLst>
      <p:ext uri="{BB962C8B-B14F-4D97-AF65-F5344CB8AC3E}">
        <p14:creationId xmlns:p14="http://schemas.microsoft.com/office/powerpoint/2010/main" val="1900856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7CC63D-F67C-40B0-A2EB-813C2CF98275}" type="datetimeFigureOut">
              <a:rPr lang="en-US" smtClean="0"/>
              <a:pPr/>
              <a:t>9/30/2013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7BC99F-C20C-4512-958A-3085F88BA6A4}" type="slidenum">
              <a:rPr lang="en-US" smtClean="0"/>
              <a:pPr/>
              <a:t>‹#›</a:t>
            </a:fld>
            <a:endParaRPr lang="en-US"/>
          </a:p>
        </p:txBody>
      </p:sp>
    </p:spTree>
    <p:extLst>
      <p:ext uri="{BB962C8B-B14F-4D97-AF65-F5344CB8AC3E}">
        <p14:creationId xmlns:p14="http://schemas.microsoft.com/office/powerpoint/2010/main" val="2002797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3" y="1529080"/>
            <a:ext cx="16846553" cy="6507480"/>
          </a:xfrm>
        </p:spPr>
        <p:txBody>
          <a:bodyPr anchor="b"/>
          <a:lstStyle>
            <a:lvl1pPr algn="l">
              <a:defRPr sz="11200" b="1"/>
            </a:lvl1pPr>
          </a:lstStyle>
          <a:p>
            <a:r>
              <a:rPr lang="en-US" smtClean="0"/>
              <a:t>Click to edit Master title style</a:t>
            </a:r>
            <a:endParaRPr lang="en-US"/>
          </a:p>
        </p:txBody>
      </p:sp>
      <p:sp>
        <p:nvSpPr>
          <p:cNvPr id="3" name="Content Placeholder 2"/>
          <p:cNvSpPr>
            <a:spLocks noGrp="1"/>
          </p:cNvSpPr>
          <p:nvPr>
            <p:ph idx="1"/>
          </p:nvPr>
        </p:nvSpPr>
        <p:spPr>
          <a:xfrm>
            <a:off x="20020280" y="1529083"/>
            <a:ext cx="28625800" cy="32777433"/>
          </a:xfrm>
        </p:spPr>
        <p:txBody>
          <a:bodyPr/>
          <a:lstStyle>
            <a:lvl1pPr>
              <a:defRPr sz="17900"/>
            </a:lvl1pPr>
            <a:lvl2pPr>
              <a:defRPr sz="15700"/>
            </a:lvl2pPr>
            <a:lvl3pPr>
              <a:defRPr sz="13400"/>
            </a:lvl3pPr>
            <a:lvl4pPr>
              <a:defRPr sz="11200"/>
            </a:lvl4pPr>
            <a:lvl5pPr>
              <a:defRPr sz="11200"/>
            </a:lvl5pPr>
            <a:lvl6pPr>
              <a:defRPr sz="11200"/>
            </a:lvl6pPr>
            <a:lvl7pPr>
              <a:defRPr sz="11200"/>
            </a:lvl7pPr>
            <a:lvl8pPr>
              <a:defRPr sz="11200"/>
            </a:lvl8pPr>
            <a:lvl9pPr>
              <a:defRPr sz="1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23" y="8036563"/>
            <a:ext cx="16846553" cy="26269953"/>
          </a:xfrm>
        </p:spPr>
        <p:txBody>
          <a:bodyPr/>
          <a:lstStyle>
            <a:lvl1pPr marL="0" indent="0">
              <a:buNone/>
              <a:defRPr sz="7800"/>
            </a:lvl1pPr>
            <a:lvl2pPr marL="2560320" indent="0">
              <a:buNone/>
              <a:defRPr sz="6700"/>
            </a:lvl2pPr>
            <a:lvl3pPr marL="5120640" indent="0">
              <a:buNone/>
              <a:defRPr sz="5600"/>
            </a:lvl3pPr>
            <a:lvl4pPr marL="7680960" indent="0">
              <a:buNone/>
              <a:defRPr sz="5000"/>
            </a:lvl4pPr>
            <a:lvl5pPr marL="10241280" indent="0">
              <a:buNone/>
              <a:defRPr sz="5000"/>
            </a:lvl5pPr>
            <a:lvl6pPr marL="12801600" indent="0">
              <a:buNone/>
              <a:defRPr sz="5000"/>
            </a:lvl6pPr>
            <a:lvl7pPr marL="15361920" indent="0">
              <a:buNone/>
              <a:defRPr sz="5000"/>
            </a:lvl7pPr>
            <a:lvl8pPr marL="17922240" indent="0">
              <a:buNone/>
              <a:defRPr sz="5000"/>
            </a:lvl8pPr>
            <a:lvl9pPr marL="20482560" indent="0">
              <a:buNone/>
              <a:defRPr sz="5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7CC63D-F67C-40B0-A2EB-813C2CF98275}" type="datetimeFigureOut">
              <a:rPr lang="en-US" smtClean="0"/>
              <a:pPr/>
              <a:t>9/30/2013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7BC99F-C20C-4512-958A-3085F88BA6A4}" type="slidenum">
              <a:rPr lang="en-US" smtClean="0"/>
              <a:pPr/>
              <a:t>‹#›</a:t>
            </a:fld>
            <a:endParaRPr lang="en-US"/>
          </a:p>
        </p:txBody>
      </p:sp>
    </p:spTree>
    <p:extLst>
      <p:ext uri="{BB962C8B-B14F-4D97-AF65-F5344CB8AC3E}">
        <p14:creationId xmlns:p14="http://schemas.microsoft.com/office/powerpoint/2010/main" val="68628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6883360"/>
            <a:ext cx="30723840" cy="3173733"/>
          </a:xfrm>
        </p:spPr>
        <p:txBody>
          <a:bodyPr anchor="b"/>
          <a:lstStyle>
            <a:lvl1pPr algn="l">
              <a:defRPr sz="11200" b="1"/>
            </a:lvl1pPr>
          </a:lstStyle>
          <a:p>
            <a:r>
              <a:rPr lang="en-US" smtClean="0"/>
              <a:t>Click to edit Master title style</a:t>
            </a:r>
            <a:endParaRPr lang="en-US"/>
          </a:p>
        </p:txBody>
      </p:sp>
      <p:sp>
        <p:nvSpPr>
          <p:cNvPr id="3" name="Picture Placeholder 2"/>
          <p:cNvSpPr>
            <a:spLocks noGrp="1"/>
          </p:cNvSpPr>
          <p:nvPr>
            <p:ph type="pic" idx="1"/>
          </p:nvPr>
        </p:nvSpPr>
        <p:spPr>
          <a:xfrm>
            <a:off x="10036813" y="3431540"/>
            <a:ext cx="30723840" cy="23042880"/>
          </a:xfrm>
        </p:spPr>
        <p:txBody>
          <a:bodyPr/>
          <a:lstStyle>
            <a:lvl1pPr marL="0" indent="0">
              <a:buNone/>
              <a:defRPr sz="17900"/>
            </a:lvl1pPr>
            <a:lvl2pPr marL="2560320" indent="0">
              <a:buNone/>
              <a:defRPr sz="15700"/>
            </a:lvl2pPr>
            <a:lvl3pPr marL="5120640" indent="0">
              <a:buNone/>
              <a:defRPr sz="13400"/>
            </a:lvl3pPr>
            <a:lvl4pPr marL="7680960" indent="0">
              <a:buNone/>
              <a:defRPr sz="11200"/>
            </a:lvl4pPr>
            <a:lvl5pPr marL="10241280" indent="0">
              <a:buNone/>
              <a:defRPr sz="11200"/>
            </a:lvl5pPr>
            <a:lvl6pPr marL="12801600" indent="0">
              <a:buNone/>
              <a:defRPr sz="11200"/>
            </a:lvl6pPr>
            <a:lvl7pPr marL="15361920" indent="0">
              <a:buNone/>
              <a:defRPr sz="11200"/>
            </a:lvl7pPr>
            <a:lvl8pPr marL="17922240" indent="0">
              <a:buNone/>
              <a:defRPr sz="11200"/>
            </a:lvl8pPr>
            <a:lvl9pPr marL="20482560" indent="0">
              <a:buNone/>
              <a:defRPr sz="11200"/>
            </a:lvl9pPr>
          </a:lstStyle>
          <a:p>
            <a:endParaRPr lang="en-US"/>
          </a:p>
        </p:txBody>
      </p:sp>
      <p:sp>
        <p:nvSpPr>
          <p:cNvPr id="4" name="Text Placeholder 3"/>
          <p:cNvSpPr>
            <a:spLocks noGrp="1"/>
          </p:cNvSpPr>
          <p:nvPr>
            <p:ph type="body" sz="half" idx="2"/>
          </p:nvPr>
        </p:nvSpPr>
        <p:spPr>
          <a:xfrm>
            <a:off x="10036813" y="30057093"/>
            <a:ext cx="30723840" cy="4507227"/>
          </a:xfrm>
        </p:spPr>
        <p:txBody>
          <a:bodyPr/>
          <a:lstStyle>
            <a:lvl1pPr marL="0" indent="0">
              <a:buNone/>
              <a:defRPr sz="7800"/>
            </a:lvl1pPr>
            <a:lvl2pPr marL="2560320" indent="0">
              <a:buNone/>
              <a:defRPr sz="6700"/>
            </a:lvl2pPr>
            <a:lvl3pPr marL="5120640" indent="0">
              <a:buNone/>
              <a:defRPr sz="5600"/>
            </a:lvl3pPr>
            <a:lvl4pPr marL="7680960" indent="0">
              <a:buNone/>
              <a:defRPr sz="5000"/>
            </a:lvl4pPr>
            <a:lvl5pPr marL="10241280" indent="0">
              <a:buNone/>
              <a:defRPr sz="5000"/>
            </a:lvl5pPr>
            <a:lvl6pPr marL="12801600" indent="0">
              <a:buNone/>
              <a:defRPr sz="5000"/>
            </a:lvl6pPr>
            <a:lvl7pPr marL="15361920" indent="0">
              <a:buNone/>
              <a:defRPr sz="5000"/>
            </a:lvl7pPr>
            <a:lvl8pPr marL="17922240" indent="0">
              <a:buNone/>
              <a:defRPr sz="5000"/>
            </a:lvl8pPr>
            <a:lvl9pPr marL="20482560" indent="0">
              <a:buNone/>
              <a:defRPr sz="5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7CC63D-F67C-40B0-A2EB-813C2CF98275}" type="datetimeFigureOut">
              <a:rPr lang="en-US" smtClean="0"/>
              <a:pPr/>
              <a:t>9/30/2013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7BC99F-C20C-4512-958A-3085F88BA6A4}" type="slidenum">
              <a:rPr lang="en-US" smtClean="0"/>
              <a:pPr/>
              <a:t>‹#›</a:t>
            </a:fld>
            <a:endParaRPr lang="en-US"/>
          </a:p>
        </p:txBody>
      </p:sp>
    </p:spTree>
    <p:extLst>
      <p:ext uri="{BB962C8B-B14F-4D97-AF65-F5344CB8AC3E}">
        <p14:creationId xmlns:p14="http://schemas.microsoft.com/office/powerpoint/2010/main" val="4130337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7CC63D-F67C-40B0-A2EB-813C2CF98275}" type="datetimeFigureOut">
              <a:rPr lang="en-US" smtClean="0"/>
              <a:pPr/>
              <a:t>9/30/2013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7BC99F-C20C-4512-958A-3085F88BA6A4}" type="slidenum">
              <a:rPr lang="en-US" smtClean="0"/>
              <a:pPr/>
              <a:t>‹#›</a:t>
            </a:fld>
            <a:endParaRPr lang="en-US"/>
          </a:p>
        </p:txBody>
      </p:sp>
    </p:spTree>
    <p:extLst>
      <p:ext uri="{BB962C8B-B14F-4D97-AF65-F5344CB8AC3E}">
        <p14:creationId xmlns:p14="http://schemas.microsoft.com/office/powerpoint/2010/main" val="37147541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7901540" y="8614416"/>
            <a:ext cx="64514733" cy="1834984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4339576" y="8614416"/>
            <a:ext cx="192708527" cy="1834984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7CC63D-F67C-40B0-A2EB-813C2CF98275}" type="datetimeFigureOut">
              <a:rPr lang="en-US" smtClean="0"/>
              <a:pPr/>
              <a:t>9/30/2013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7BC99F-C20C-4512-958A-3085F88BA6A4}" type="slidenum">
              <a:rPr lang="en-US" smtClean="0"/>
              <a:pPr/>
              <a:t>‹#›</a:t>
            </a:fld>
            <a:endParaRPr lang="en-US"/>
          </a:p>
        </p:txBody>
      </p:sp>
    </p:spTree>
    <p:extLst>
      <p:ext uri="{BB962C8B-B14F-4D97-AF65-F5344CB8AC3E}">
        <p14:creationId xmlns:p14="http://schemas.microsoft.com/office/powerpoint/2010/main" val="3418984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537973"/>
            <a:ext cx="46085760" cy="6400800"/>
          </a:xfrm>
          <a:prstGeom prst="rect">
            <a:avLst/>
          </a:prstGeom>
        </p:spPr>
        <p:txBody>
          <a:bodyPr vert="horz" lIns="512064" tIns="256032" rIns="512064" bIns="25603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60320" y="8961123"/>
            <a:ext cx="46085760" cy="25345393"/>
          </a:xfrm>
          <a:prstGeom prst="rect">
            <a:avLst/>
          </a:prstGeom>
        </p:spPr>
        <p:txBody>
          <a:bodyPr vert="horz" lIns="512064" tIns="256032" rIns="512064" bIns="25603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60320" y="35595563"/>
            <a:ext cx="11948160" cy="2044700"/>
          </a:xfrm>
          <a:prstGeom prst="rect">
            <a:avLst/>
          </a:prstGeom>
        </p:spPr>
        <p:txBody>
          <a:bodyPr vert="horz" lIns="512064" tIns="256032" rIns="512064" bIns="256032" rtlCol="0" anchor="ctr"/>
          <a:lstStyle>
            <a:lvl1pPr algn="l">
              <a:defRPr sz="6700">
                <a:solidFill>
                  <a:schemeClr val="tx1">
                    <a:tint val="75000"/>
                  </a:schemeClr>
                </a:solidFill>
              </a:defRPr>
            </a:lvl1pPr>
          </a:lstStyle>
          <a:p>
            <a:fld id="{D87CC63D-F67C-40B0-A2EB-813C2CF98275}" type="datetimeFigureOut">
              <a:rPr lang="en-US" smtClean="0"/>
              <a:pPr/>
              <a:t>9/30/2013</a:t>
            </a:fld>
            <a:endParaRPr lang="en-US"/>
          </a:p>
        </p:txBody>
      </p:sp>
      <p:sp>
        <p:nvSpPr>
          <p:cNvPr id="5" name="Footer Placeholder 4"/>
          <p:cNvSpPr>
            <a:spLocks noGrp="1"/>
          </p:cNvSpPr>
          <p:nvPr>
            <p:ph type="ftr" sz="quarter" idx="3"/>
          </p:nvPr>
        </p:nvSpPr>
        <p:spPr>
          <a:xfrm>
            <a:off x="17495520" y="35595563"/>
            <a:ext cx="16215360" cy="2044700"/>
          </a:xfrm>
          <a:prstGeom prst="rect">
            <a:avLst/>
          </a:prstGeom>
        </p:spPr>
        <p:txBody>
          <a:bodyPr vert="horz" lIns="512064" tIns="256032" rIns="512064" bIns="256032" rtlCol="0" anchor="ctr"/>
          <a:lstStyle>
            <a:lvl1pPr algn="ctr">
              <a:defRPr sz="67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5595563"/>
            <a:ext cx="11948160" cy="2044700"/>
          </a:xfrm>
          <a:prstGeom prst="rect">
            <a:avLst/>
          </a:prstGeom>
        </p:spPr>
        <p:txBody>
          <a:bodyPr vert="horz" lIns="512064" tIns="256032" rIns="512064" bIns="256032" rtlCol="0" anchor="ctr"/>
          <a:lstStyle>
            <a:lvl1pPr algn="r">
              <a:defRPr sz="6700">
                <a:solidFill>
                  <a:schemeClr val="tx1">
                    <a:tint val="75000"/>
                  </a:schemeClr>
                </a:solidFill>
              </a:defRPr>
            </a:lvl1pPr>
          </a:lstStyle>
          <a:p>
            <a:fld id="{6A7BC99F-C20C-4512-958A-3085F88BA6A4}" type="slidenum">
              <a:rPr lang="en-US" smtClean="0"/>
              <a:pPr/>
              <a:t>‹#›</a:t>
            </a:fld>
            <a:endParaRPr lang="en-US"/>
          </a:p>
        </p:txBody>
      </p:sp>
    </p:spTree>
    <p:extLst>
      <p:ext uri="{BB962C8B-B14F-4D97-AF65-F5344CB8AC3E}">
        <p14:creationId xmlns:p14="http://schemas.microsoft.com/office/powerpoint/2010/main" val="11770595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120640" rtl="0" eaLnBrk="1" latinLnBrk="0" hangingPunct="1">
        <a:spcBef>
          <a:spcPct val="0"/>
        </a:spcBef>
        <a:buNone/>
        <a:defRPr sz="24600" kern="1200">
          <a:solidFill>
            <a:schemeClr val="tx1"/>
          </a:solidFill>
          <a:latin typeface="+mj-lt"/>
          <a:ea typeface="+mj-ea"/>
          <a:cs typeface="+mj-cs"/>
        </a:defRPr>
      </a:lvl1pPr>
    </p:titleStyle>
    <p:bodyStyle>
      <a:lvl1pPr marL="1920240" indent="-1920240" algn="l" defTabSz="5120640" rtl="0" eaLnBrk="1" latinLnBrk="0" hangingPunct="1">
        <a:spcBef>
          <a:spcPct val="20000"/>
        </a:spcBef>
        <a:buFont typeface="Arial" pitchFamily="34" charset="0"/>
        <a:buChar char="•"/>
        <a:defRPr sz="17900" kern="1200">
          <a:solidFill>
            <a:schemeClr val="tx1"/>
          </a:solidFill>
          <a:latin typeface="+mn-lt"/>
          <a:ea typeface="+mn-ea"/>
          <a:cs typeface="+mn-cs"/>
        </a:defRPr>
      </a:lvl1pPr>
      <a:lvl2pPr marL="4160520" indent="-1600200" algn="l" defTabSz="5120640" rtl="0" eaLnBrk="1" latinLnBrk="0" hangingPunct="1">
        <a:spcBef>
          <a:spcPct val="20000"/>
        </a:spcBef>
        <a:buFont typeface="Arial" pitchFamily="34" charset="0"/>
        <a:buChar char="–"/>
        <a:defRPr sz="15700" kern="1200">
          <a:solidFill>
            <a:schemeClr val="tx1"/>
          </a:solidFill>
          <a:latin typeface="+mn-lt"/>
          <a:ea typeface="+mn-ea"/>
          <a:cs typeface="+mn-cs"/>
        </a:defRPr>
      </a:lvl2pPr>
      <a:lvl3pPr marL="6400800" indent="-1280160" algn="l" defTabSz="5120640" rtl="0" eaLnBrk="1" latinLnBrk="0" hangingPunct="1">
        <a:spcBef>
          <a:spcPct val="20000"/>
        </a:spcBef>
        <a:buFont typeface="Arial" pitchFamily="34" charset="0"/>
        <a:buChar char="•"/>
        <a:defRPr sz="13400" kern="1200">
          <a:solidFill>
            <a:schemeClr val="tx1"/>
          </a:solidFill>
          <a:latin typeface="+mn-lt"/>
          <a:ea typeface="+mn-ea"/>
          <a:cs typeface="+mn-cs"/>
        </a:defRPr>
      </a:lvl3pPr>
      <a:lvl4pPr marL="8961120" indent="-1280160" algn="l" defTabSz="5120640" rtl="0" eaLnBrk="1" latinLnBrk="0" hangingPunct="1">
        <a:spcBef>
          <a:spcPct val="20000"/>
        </a:spcBef>
        <a:buFont typeface="Arial" pitchFamily="34" charset="0"/>
        <a:buChar char="–"/>
        <a:defRPr sz="11200" kern="1200">
          <a:solidFill>
            <a:schemeClr val="tx1"/>
          </a:solidFill>
          <a:latin typeface="+mn-lt"/>
          <a:ea typeface="+mn-ea"/>
          <a:cs typeface="+mn-cs"/>
        </a:defRPr>
      </a:lvl4pPr>
      <a:lvl5pPr marL="11521440" indent="-1280160" algn="l" defTabSz="5120640" rtl="0" eaLnBrk="1" latinLnBrk="0" hangingPunct="1">
        <a:spcBef>
          <a:spcPct val="20000"/>
        </a:spcBef>
        <a:buFont typeface="Arial" pitchFamily="34" charset="0"/>
        <a:buChar char="»"/>
        <a:defRPr sz="11200" kern="1200">
          <a:solidFill>
            <a:schemeClr val="tx1"/>
          </a:solidFill>
          <a:latin typeface="+mn-lt"/>
          <a:ea typeface="+mn-ea"/>
          <a:cs typeface="+mn-cs"/>
        </a:defRPr>
      </a:lvl5pPr>
      <a:lvl6pPr marL="14081760" indent="-1280160" algn="l" defTabSz="5120640" rtl="0" eaLnBrk="1" latinLnBrk="0" hangingPunct="1">
        <a:spcBef>
          <a:spcPct val="20000"/>
        </a:spcBef>
        <a:buFont typeface="Arial" pitchFamily="34" charset="0"/>
        <a:buChar char="•"/>
        <a:defRPr sz="11200" kern="1200">
          <a:solidFill>
            <a:schemeClr val="tx1"/>
          </a:solidFill>
          <a:latin typeface="+mn-lt"/>
          <a:ea typeface="+mn-ea"/>
          <a:cs typeface="+mn-cs"/>
        </a:defRPr>
      </a:lvl6pPr>
      <a:lvl7pPr marL="16642080" indent="-1280160" algn="l" defTabSz="5120640" rtl="0" eaLnBrk="1" latinLnBrk="0" hangingPunct="1">
        <a:spcBef>
          <a:spcPct val="20000"/>
        </a:spcBef>
        <a:buFont typeface="Arial" pitchFamily="34" charset="0"/>
        <a:buChar char="•"/>
        <a:defRPr sz="11200" kern="1200">
          <a:solidFill>
            <a:schemeClr val="tx1"/>
          </a:solidFill>
          <a:latin typeface="+mn-lt"/>
          <a:ea typeface="+mn-ea"/>
          <a:cs typeface="+mn-cs"/>
        </a:defRPr>
      </a:lvl7pPr>
      <a:lvl8pPr marL="19202400" indent="-1280160" algn="l" defTabSz="5120640" rtl="0" eaLnBrk="1" latinLnBrk="0" hangingPunct="1">
        <a:spcBef>
          <a:spcPct val="20000"/>
        </a:spcBef>
        <a:buFont typeface="Arial" pitchFamily="34" charset="0"/>
        <a:buChar char="•"/>
        <a:defRPr sz="11200" kern="1200">
          <a:solidFill>
            <a:schemeClr val="tx1"/>
          </a:solidFill>
          <a:latin typeface="+mn-lt"/>
          <a:ea typeface="+mn-ea"/>
          <a:cs typeface="+mn-cs"/>
        </a:defRPr>
      </a:lvl8pPr>
      <a:lvl9pPr marL="21762720" indent="-1280160" algn="l" defTabSz="5120640" rtl="0" eaLnBrk="1" latinLnBrk="0" hangingPunct="1">
        <a:spcBef>
          <a:spcPct val="20000"/>
        </a:spcBef>
        <a:buFont typeface="Arial" pitchFamily="34" charset="0"/>
        <a:buChar char="•"/>
        <a:defRPr sz="11200" kern="1200">
          <a:solidFill>
            <a:schemeClr val="tx1"/>
          </a:solidFill>
          <a:latin typeface="+mn-lt"/>
          <a:ea typeface="+mn-ea"/>
          <a:cs typeface="+mn-cs"/>
        </a:defRPr>
      </a:lvl9pPr>
    </p:bodyStyle>
    <p:otherStyle>
      <a:defPPr>
        <a:defRPr lang="en-US"/>
      </a:defPPr>
      <a:lvl1pPr marL="0" algn="l" defTabSz="5120640" rtl="0" eaLnBrk="1" latinLnBrk="0" hangingPunct="1">
        <a:defRPr sz="10100" kern="1200">
          <a:solidFill>
            <a:schemeClr val="tx1"/>
          </a:solidFill>
          <a:latin typeface="+mn-lt"/>
          <a:ea typeface="+mn-ea"/>
          <a:cs typeface="+mn-cs"/>
        </a:defRPr>
      </a:lvl1pPr>
      <a:lvl2pPr marL="2560320" algn="l" defTabSz="5120640" rtl="0" eaLnBrk="1" latinLnBrk="0" hangingPunct="1">
        <a:defRPr sz="10100" kern="1200">
          <a:solidFill>
            <a:schemeClr val="tx1"/>
          </a:solidFill>
          <a:latin typeface="+mn-lt"/>
          <a:ea typeface="+mn-ea"/>
          <a:cs typeface="+mn-cs"/>
        </a:defRPr>
      </a:lvl2pPr>
      <a:lvl3pPr marL="5120640" algn="l" defTabSz="5120640" rtl="0" eaLnBrk="1" latinLnBrk="0" hangingPunct="1">
        <a:defRPr sz="10100" kern="1200">
          <a:solidFill>
            <a:schemeClr val="tx1"/>
          </a:solidFill>
          <a:latin typeface="+mn-lt"/>
          <a:ea typeface="+mn-ea"/>
          <a:cs typeface="+mn-cs"/>
        </a:defRPr>
      </a:lvl3pPr>
      <a:lvl4pPr marL="7680960" algn="l" defTabSz="5120640" rtl="0" eaLnBrk="1" latinLnBrk="0" hangingPunct="1">
        <a:defRPr sz="10100" kern="1200">
          <a:solidFill>
            <a:schemeClr val="tx1"/>
          </a:solidFill>
          <a:latin typeface="+mn-lt"/>
          <a:ea typeface="+mn-ea"/>
          <a:cs typeface="+mn-cs"/>
        </a:defRPr>
      </a:lvl4pPr>
      <a:lvl5pPr marL="10241280" algn="l" defTabSz="5120640" rtl="0" eaLnBrk="1" latinLnBrk="0" hangingPunct="1">
        <a:defRPr sz="10100" kern="1200">
          <a:solidFill>
            <a:schemeClr val="tx1"/>
          </a:solidFill>
          <a:latin typeface="+mn-lt"/>
          <a:ea typeface="+mn-ea"/>
          <a:cs typeface="+mn-cs"/>
        </a:defRPr>
      </a:lvl5pPr>
      <a:lvl6pPr marL="12801600" algn="l" defTabSz="5120640" rtl="0" eaLnBrk="1" latinLnBrk="0" hangingPunct="1">
        <a:defRPr sz="10100" kern="1200">
          <a:solidFill>
            <a:schemeClr val="tx1"/>
          </a:solidFill>
          <a:latin typeface="+mn-lt"/>
          <a:ea typeface="+mn-ea"/>
          <a:cs typeface="+mn-cs"/>
        </a:defRPr>
      </a:lvl6pPr>
      <a:lvl7pPr marL="15361920" algn="l" defTabSz="5120640" rtl="0" eaLnBrk="1" latinLnBrk="0" hangingPunct="1">
        <a:defRPr sz="10100" kern="1200">
          <a:solidFill>
            <a:schemeClr val="tx1"/>
          </a:solidFill>
          <a:latin typeface="+mn-lt"/>
          <a:ea typeface="+mn-ea"/>
          <a:cs typeface="+mn-cs"/>
        </a:defRPr>
      </a:lvl7pPr>
      <a:lvl8pPr marL="17922240" algn="l" defTabSz="5120640" rtl="0" eaLnBrk="1" latinLnBrk="0" hangingPunct="1">
        <a:defRPr sz="10100" kern="1200">
          <a:solidFill>
            <a:schemeClr val="tx1"/>
          </a:solidFill>
          <a:latin typeface="+mn-lt"/>
          <a:ea typeface="+mn-ea"/>
          <a:cs typeface="+mn-cs"/>
        </a:defRPr>
      </a:lvl8pPr>
      <a:lvl9pPr marL="20482560" algn="l" defTabSz="5120640" rtl="0" eaLnBrk="1" latinLnBrk="0" hangingPunct="1">
        <a:defRPr sz="10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hyperlink" Target="mailto:kristen.genet@anokaramsey.edu" TargetMode="External"/><Relationship Id="rId2" Type="http://schemas.openxmlformats.org/officeDocument/2006/relationships/image" Target="../media/image1.jpeg"/><Relationship Id="rId16" Type="http://schemas.openxmlformats.org/officeDocument/2006/relationships/hyperlink" Target="mailto:marshd@wlu.edu" TargetMode="External"/><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emf"/><Relationship Id="rId5" Type="http://schemas.openxmlformats.org/officeDocument/2006/relationships/image" Target="../media/image4.jpeg"/><Relationship Id="rId15" Type="http://schemas.openxmlformats.org/officeDocument/2006/relationships/hyperlink" Target="https://groups.nceas.ucsb.edu/trn" TargetMode="External"/><Relationship Id="rId10" Type="http://schemas.openxmlformats.org/officeDocument/2006/relationships/image" Target="../media/image9.emf"/><Relationship Id="rId4" Type="http://schemas.openxmlformats.org/officeDocument/2006/relationships/image" Target="../media/image3.jpeg"/><Relationship Id="rId9" Type="http://schemas.openxmlformats.org/officeDocument/2006/relationships/image" Target="../media/image8.emf"/><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71599" y="529649"/>
            <a:ext cx="48865688" cy="4524315"/>
          </a:xfrm>
          <a:prstGeom prst="rect">
            <a:avLst/>
          </a:prstGeom>
          <a:solidFill>
            <a:schemeClr val="accent3">
              <a:lumMod val="50000"/>
            </a:schemeClr>
          </a:solidFill>
        </p:spPr>
        <p:txBody>
          <a:bodyPr wrap="square" lIns="457200" rtlCol="0">
            <a:spAutoFit/>
          </a:bodyPr>
          <a:lstStyle/>
          <a:p>
            <a:pPr algn="ctr"/>
            <a:r>
              <a:rPr lang="en-US" sz="9600" b="1" dirty="0">
                <a:solidFill>
                  <a:schemeClr val="bg1"/>
                </a:solidFill>
                <a:cs typeface="Arial" pitchFamily="34" charset="0"/>
              </a:rPr>
              <a:t>Toads, R</a:t>
            </a:r>
            <a:r>
              <a:rPr lang="en-US" sz="9600" b="1" dirty="0" smtClean="0">
                <a:solidFill>
                  <a:schemeClr val="bg1"/>
                </a:solidFill>
                <a:cs typeface="Arial" pitchFamily="34" charset="0"/>
              </a:rPr>
              <a:t>oads</a:t>
            </a:r>
            <a:r>
              <a:rPr lang="en-US" sz="9600" b="1" dirty="0">
                <a:solidFill>
                  <a:schemeClr val="bg1"/>
                </a:solidFill>
                <a:cs typeface="Arial" pitchFamily="34" charset="0"/>
              </a:rPr>
              <a:t>, and </a:t>
            </a:r>
            <a:r>
              <a:rPr lang="en-US" sz="9600" b="1" dirty="0" smtClean="0">
                <a:solidFill>
                  <a:schemeClr val="bg1"/>
                </a:solidFill>
                <a:cs typeface="Arial" pitchFamily="34" charset="0"/>
              </a:rPr>
              <a:t>Nodes</a:t>
            </a:r>
            <a:r>
              <a:rPr lang="en-US" sz="9600" b="1" dirty="0">
                <a:solidFill>
                  <a:schemeClr val="bg1"/>
                </a:solidFill>
                <a:cs typeface="Arial" pitchFamily="34" charset="0"/>
              </a:rPr>
              <a:t>: </a:t>
            </a:r>
            <a:endParaRPr lang="en-US" sz="9600" b="1" dirty="0" smtClean="0">
              <a:solidFill>
                <a:schemeClr val="bg1"/>
              </a:solidFill>
              <a:cs typeface="Arial" pitchFamily="34" charset="0"/>
            </a:endParaRPr>
          </a:p>
          <a:p>
            <a:pPr algn="ctr"/>
            <a:r>
              <a:rPr lang="en-US" sz="9600" b="1" dirty="0" smtClean="0">
                <a:solidFill>
                  <a:schemeClr val="bg1"/>
                </a:solidFill>
                <a:cs typeface="Arial" pitchFamily="34" charset="0"/>
              </a:rPr>
              <a:t>Collaborative </a:t>
            </a:r>
            <a:r>
              <a:rPr lang="en-US" sz="9600" b="1" dirty="0">
                <a:solidFill>
                  <a:schemeClr val="bg1"/>
                </a:solidFill>
                <a:cs typeface="Arial" pitchFamily="34" charset="0"/>
              </a:rPr>
              <a:t>assessment of amphibian diversity in the Eastern and Central U.S.A. reveals pervasive effects of roads and traffic</a:t>
            </a:r>
          </a:p>
        </p:txBody>
      </p:sp>
      <p:sp>
        <p:nvSpPr>
          <p:cNvPr id="1066" name="Rectangle 1065"/>
          <p:cNvSpPr/>
          <p:nvPr/>
        </p:nvSpPr>
        <p:spPr>
          <a:xfrm>
            <a:off x="1371599" y="12003881"/>
            <a:ext cx="2825195" cy="830997"/>
          </a:xfrm>
          <a:prstGeom prst="rect">
            <a:avLst/>
          </a:prstGeom>
        </p:spPr>
        <p:txBody>
          <a:bodyPr wrap="square">
            <a:spAutoFit/>
          </a:bodyPr>
          <a:lstStyle/>
          <a:p>
            <a:r>
              <a:rPr lang="en-US" sz="4800" b="1" dirty="0" smtClean="0">
                <a:solidFill>
                  <a:schemeClr val="accent3">
                    <a:lumMod val="50000"/>
                  </a:schemeClr>
                </a:solidFill>
                <a:cs typeface="Arial" pitchFamily="34" charset="0"/>
              </a:rPr>
              <a:t>Questions</a:t>
            </a:r>
            <a:endParaRPr lang="en-US" sz="4800" b="1" dirty="0">
              <a:solidFill>
                <a:schemeClr val="accent3">
                  <a:lumMod val="50000"/>
                </a:schemeClr>
              </a:solidFill>
              <a:cs typeface="Arial" pitchFamily="34" charset="0"/>
            </a:endParaRPr>
          </a:p>
        </p:txBody>
      </p:sp>
      <p:sp>
        <p:nvSpPr>
          <p:cNvPr id="1067" name="TextBox 1066"/>
          <p:cNvSpPr txBox="1"/>
          <p:nvPr/>
        </p:nvSpPr>
        <p:spPr>
          <a:xfrm>
            <a:off x="1426153" y="5004911"/>
            <a:ext cx="48942046" cy="2616101"/>
          </a:xfrm>
          <a:prstGeom prst="rect">
            <a:avLst/>
          </a:prstGeom>
          <a:noFill/>
        </p:spPr>
        <p:txBody>
          <a:bodyPr wrap="square" rtlCol="0">
            <a:spAutoFit/>
          </a:bodyPr>
          <a:lstStyle/>
          <a:p>
            <a:r>
              <a:rPr lang="en-US" sz="4000" b="1" dirty="0">
                <a:cs typeface="Times New Roman" pitchFamily="18" charset="0"/>
              </a:rPr>
              <a:t>Kristen S. Genet</a:t>
            </a:r>
            <a:r>
              <a:rPr lang="en-US" sz="4000" b="1" baseline="30000" dirty="0">
                <a:cs typeface="Times New Roman" pitchFamily="18" charset="0"/>
              </a:rPr>
              <a:t>1</a:t>
            </a:r>
            <a:r>
              <a:rPr lang="en-US" sz="4000" b="1" dirty="0">
                <a:cs typeface="Times New Roman" pitchFamily="18" charset="0"/>
              </a:rPr>
              <a:t>, J.J. Apodaca</a:t>
            </a:r>
            <a:r>
              <a:rPr lang="en-US" sz="4000" b="1" baseline="30000" dirty="0">
                <a:cs typeface="Times New Roman" pitchFamily="18" charset="0"/>
              </a:rPr>
              <a:t>2</a:t>
            </a:r>
            <a:r>
              <a:rPr lang="en-US" sz="4000" b="1" dirty="0">
                <a:cs typeface="Times New Roman" pitchFamily="18" charset="0"/>
              </a:rPr>
              <a:t>, Christopher Bates</a:t>
            </a:r>
            <a:r>
              <a:rPr lang="en-US" sz="4000" b="1" baseline="30000" dirty="0">
                <a:cs typeface="Times New Roman" pitchFamily="18" charset="0"/>
              </a:rPr>
              <a:t>3</a:t>
            </a:r>
            <a:r>
              <a:rPr lang="en-US" sz="4000" b="1" dirty="0">
                <a:cs typeface="Times New Roman" pitchFamily="18" charset="0"/>
              </a:rPr>
              <a:t>, Jessica Beach</a:t>
            </a:r>
            <a:r>
              <a:rPr lang="en-US" sz="4000" b="1" baseline="30000" dirty="0">
                <a:cs typeface="Times New Roman" pitchFamily="18" charset="0"/>
              </a:rPr>
              <a:t>4</a:t>
            </a:r>
            <a:r>
              <a:rPr lang="en-US" sz="4000" b="1" dirty="0">
                <a:cs typeface="Times New Roman" pitchFamily="18" charset="0"/>
              </a:rPr>
              <a:t>, Karen H. Beard</a:t>
            </a:r>
            <a:r>
              <a:rPr lang="en-US" sz="4000" b="1" baseline="30000" dirty="0">
                <a:cs typeface="Times New Roman" pitchFamily="18" charset="0"/>
              </a:rPr>
              <a:t>5</a:t>
            </a:r>
            <a:r>
              <a:rPr lang="en-US" sz="4000" b="1" dirty="0">
                <a:cs typeface="Times New Roman" pitchFamily="18" charset="0"/>
              </a:rPr>
              <a:t>, </a:t>
            </a:r>
            <a:r>
              <a:rPr lang="en-US" sz="4000" b="1" dirty="0" err="1">
                <a:cs typeface="Times New Roman" pitchFamily="18" charset="0"/>
              </a:rPr>
              <a:t>Kelsie</a:t>
            </a:r>
            <a:r>
              <a:rPr lang="en-US" sz="4000" b="1" dirty="0">
                <a:cs typeface="Times New Roman" pitchFamily="18" charset="0"/>
              </a:rPr>
              <a:t> Becklin</a:t>
            </a:r>
            <a:r>
              <a:rPr lang="en-US" sz="4000" b="1" baseline="30000" dirty="0">
                <a:cs typeface="Times New Roman" pitchFamily="18" charset="0"/>
              </a:rPr>
              <a:t>1</a:t>
            </a:r>
            <a:r>
              <a:rPr lang="en-US" sz="4000" b="1" dirty="0">
                <a:cs typeface="Times New Roman" pitchFamily="18" charset="0"/>
              </a:rPr>
              <a:t>, Jane Margaret Bell</a:t>
            </a:r>
            <a:r>
              <a:rPr lang="en-US" sz="4000" b="1" baseline="30000" dirty="0">
                <a:cs typeface="Times New Roman" pitchFamily="18" charset="0"/>
              </a:rPr>
              <a:t>2</a:t>
            </a:r>
            <a:r>
              <a:rPr lang="en-US" sz="4000" b="1" dirty="0">
                <a:cs typeface="Times New Roman" pitchFamily="18" charset="0"/>
              </a:rPr>
              <a:t>, Bradley J. Cosentino</a:t>
            </a:r>
            <a:r>
              <a:rPr lang="en-US" sz="4000" b="1" baseline="30000" dirty="0">
                <a:cs typeface="Times New Roman" pitchFamily="18" charset="0"/>
              </a:rPr>
              <a:t>6</a:t>
            </a:r>
            <a:r>
              <a:rPr lang="en-US" sz="4000" b="1" dirty="0">
                <a:cs typeface="Times New Roman" pitchFamily="18" charset="0"/>
              </a:rPr>
              <a:t>, Christopher Crockett</a:t>
            </a:r>
            <a:r>
              <a:rPr lang="en-US" sz="4000" b="1" baseline="30000" dirty="0">
                <a:cs typeface="Times New Roman" pitchFamily="18" charset="0"/>
              </a:rPr>
              <a:t>7</a:t>
            </a:r>
            <a:r>
              <a:rPr lang="en-US" sz="4000" b="1" dirty="0">
                <a:cs typeface="Times New Roman" pitchFamily="18" charset="0"/>
              </a:rPr>
              <a:t>, Kara Curtain</a:t>
            </a:r>
            <a:r>
              <a:rPr lang="en-US" sz="4000" b="1" baseline="30000" dirty="0">
                <a:cs typeface="Times New Roman" pitchFamily="18" charset="0"/>
              </a:rPr>
              <a:t>8</a:t>
            </a:r>
            <a:r>
              <a:rPr lang="en-US" sz="4000" b="1" dirty="0">
                <a:cs typeface="Times New Roman" pitchFamily="18" charset="0"/>
              </a:rPr>
              <a:t>, George Fawson</a:t>
            </a:r>
            <a:r>
              <a:rPr lang="en-US" sz="4000" b="1" baseline="30000" dirty="0">
                <a:cs typeface="Times New Roman" pitchFamily="18" charset="0"/>
              </a:rPr>
              <a:t>5</a:t>
            </a:r>
            <a:r>
              <a:rPr lang="en-US" sz="4000" b="1" dirty="0">
                <a:cs typeface="Times New Roman" pitchFamily="18" charset="0"/>
              </a:rPr>
              <a:t>, Jennifer Fjelsted</a:t>
            </a:r>
            <a:r>
              <a:rPr lang="en-US" sz="4000" b="1" baseline="30000" dirty="0">
                <a:cs typeface="Times New Roman" pitchFamily="18" charset="0"/>
              </a:rPr>
              <a:t>7</a:t>
            </a:r>
            <a:r>
              <a:rPr lang="en-US" sz="4000" b="1" dirty="0">
                <a:cs typeface="Times New Roman" pitchFamily="18" charset="0"/>
              </a:rPr>
              <a:t>, Elizabeth A. Forys</a:t>
            </a:r>
            <a:r>
              <a:rPr lang="en-US" sz="4000" b="1" baseline="30000" dirty="0">
                <a:cs typeface="Times New Roman" pitchFamily="18" charset="0"/>
              </a:rPr>
              <a:t>9</a:t>
            </a:r>
            <a:r>
              <a:rPr lang="en-US" sz="4000" b="1" dirty="0">
                <a:cs typeface="Times New Roman" pitchFamily="18" charset="0"/>
              </a:rPr>
              <a:t>, Melanie Grover</a:t>
            </a:r>
            <a:r>
              <a:rPr lang="en-US" sz="4000" b="1" baseline="30000" dirty="0">
                <a:cs typeface="Times New Roman" pitchFamily="18" charset="0"/>
              </a:rPr>
              <a:t>2</a:t>
            </a:r>
            <a:r>
              <a:rPr lang="en-US" sz="4000" b="1" dirty="0">
                <a:cs typeface="Times New Roman" pitchFamily="18" charset="0"/>
              </a:rPr>
              <a:t>, </a:t>
            </a:r>
            <a:r>
              <a:rPr lang="en-US" sz="4000" b="1" dirty="0" err="1">
                <a:cs typeface="Times New Roman" pitchFamily="18" charset="0"/>
              </a:rPr>
              <a:t>Jaimie</a:t>
            </a:r>
            <a:r>
              <a:rPr lang="en-US" sz="4000" b="1" dirty="0">
                <a:cs typeface="Times New Roman" pitchFamily="18" charset="0"/>
              </a:rPr>
              <a:t> Holmes</a:t>
            </a:r>
            <a:r>
              <a:rPr lang="en-US" sz="4000" b="1" baseline="30000" dirty="0">
                <a:cs typeface="Times New Roman" pitchFamily="18" charset="0"/>
              </a:rPr>
              <a:t>10</a:t>
            </a:r>
            <a:r>
              <a:rPr lang="en-US" sz="4000" b="1" dirty="0">
                <a:cs typeface="Times New Roman" pitchFamily="18" charset="0"/>
              </a:rPr>
              <a:t>, Katherine Indeck</a:t>
            </a:r>
            <a:r>
              <a:rPr lang="en-US" sz="4000" b="1" baseline="30000" dirty="0">
                <a:cs typeface="Times New Roman" pitchFamily="18" charset="0"/>
              </a:rPr>
              <a:t>9</a:t>
            </a:r>
            <a:r>
              <a:rPr lang="en-US" sz="4000" b="1" dirty="0">
                <a:cs typeface="Times New Roman" pitchFamily="18" charset="0"/>
              </a:rPr>
              <a:t>, Nancy E. Karraker</a:t>
            </a:r>
            <a:r>
              <a:rPr lang="en-US" sz="4000" b="1" baseline="30000" dirty="0">
                <a:cs typeface="Times New Roman" pitchFamily="18" charset="0"/>
              </a:rPr>
              <a:t>10</a:t>
            </a:r>
            <a:r>
              <a:rPr lang="en-US" sz="4000" b="1" dirty="0">
                <a:cs typeface="Times New Roman" pitchFamily="18" charset="0"/>
              </a:rPr>
              <a:t>, </a:t>
            </a:r>
            <a:r>
              <a:rPr lang="en-US" sz="4000" b="1" dirty="0" err="1">
                <a:cs typeface="Times New Roman" pitchFamily="18" charset="0"/>
              </a:rPr>
              <a:t>Eran</a:t>
            </a:r>
            <a:r>
              <a:rPr lang="en-US" sz="4000" b="1" dirty="0">
                <a:cs typeface="Times New Roman" pitchFamily="18" charset="0"/>
              </a:rPr>
              <a:t> Kilpatrick</a:t>
            </a:r>
            <a:r>
              <a:rPr lang="en-US" sz="4000" b="1" baseline="30000" dirty="0">
                <a:cs typeface="Times New Roman" pitchFamily="18" charset="0"/>
              </a:rPr>
              <a:t>3</a:t>
            </a:r>
            <a:r>
              <a:rPr lang="en-US" sz="4000" b="1" dirty="0">
                <a:cs typeface="Times New Roman" pitchFamily="18" charset="0"/>
              </a:rPr>
              <a:t>, Tom A. Langen</a:t>
            </a:r>
            <a:r>
              <a:rPr lang="en-US" sz="4000" b="1" baseline="30000" dirty="0">
                <a:cs typeface="Times New Roman" pitchFamily="18" charset="0"/>
              </a:rPr>
              <a:t>4</a:t>
            </a:r>
            <a:r>
              <a:rPr lang="en-US" sz="4000" b="1" dirty="0">
                <a:cs typeface="Times New Roman" pitchFamily="18" charset="0"/>
              </a:rPr>
              <a:t>, David Marsh</a:t>
            </a:r>
            <a:r>
              <a:rPr lang="en-US" sz="4000" b="1" baseline="30000" dirty="0">
                <a:cs typeface="Times New Roman" pitchFamily="18" charset="0"/>
              </a:rPr>
              <a:t>11</a:t>
            </a:r>
            <a:r>
              <a:rPr lang="en-US" sz="4000" b="1" dirty="0">
                <a:cs typeface="Times New Roman" pitchFamily="18" charset="0"/>
              </a:rPr>
              <a:t>, Stephen Mugel</a:t>
            </a:r>
            <a:r>
              <a:rPr lang="en-US" sz="4000" b="1" baseline="30000" dirty="0">
                <a:cs typeface="Times New Roman" pitchFamily="18" charset="0"/>
              </a:rPr>
              <a:t>6</a:t>
            </a:r>
            <a:r>
              <a:rPr lang="en-US" sz="4000" b="1" dirty="0">
                <a:cs typeface="Times New Roman" pitchFamily="18" charset="0"/>
              </a:rPr>
              <a:t>, Alessandro Molina</a:t>
            </a:r>
            <a:r>
              <a:rPr lang="en-US" sz="4000" b="1" baseline="30000" dirty="0">
                <a:cs typeface="Times New Roman" pitchFamily="18" charset="0"/>
              </a:rPr>
              <a:t>7</a:t>
            </a:r>
            <a:r>
              <a:rPr lang="en-US" sz="4000" b="1" dirty="0">
                <a:cs typeface="Times New Roman" pitchFamily="18" charset="0"/>
              </a:rPr>
              <a:t>, James R. Vonesh</a:t>
            </a:r>
            <a:r>
              <a:rPr lang="en-US" sz="4000" b="1" baseline="30000" dirty="0">
                <a:cs typeface="Times New Roman" pitchFamily="18" charset="0"/>
              </a:rPr>
              <a:t>7</a:t>
            </a:r>
            <a:r>
              <a:rPr lang="en-US" sz="4000" b="1" dirty="0">
                <a:cs typeface="Times New Roman" pitchFamily="18" charset="0"/>
              </a:rPr>
              <a:t>, Ryan Weaver</a:t>
            </a:r>
            <a:r>
              <a:rPr lang="en-US" sz="4000" b="1" baseline="30000" dirty="0">
                <a:cs typeface="Times New Roman" pitchFamily="18" charset="0"/>
              </a:rPr>
              <a:t>7</a:t>
            </a:r>
            <a:r>
              <a:rPr lang="en-US" sz="4000" b="1" dirty="0">
                <a:cs typeface="Times New Roman" pitchFamily="18" charset="0"/>
              </a:rPr>
              <a:t> and </a:t>
            </a:r>
            <a:r>
              <a:rPr lang="en-US" sz="4000" b="1" dirty="0" err="1">
                <a:cs typeface="Times New Roman" pitchFamily="18" charset="0"/>
              </a:rPr>
              <a:t>Anisha</a:t>
            </a:r>
            <a:r>
              <a:rPr lang="en-US" sz="4000" b="1" dirty="0">
                <a:cs typeface="Times New Roman" pitchFamily="18" charset="0"/>
              </a:rPr>
              <a:t> </a:t>
            </a:r>
            <a:r>
              <a:rPr lang="en-US" sz="4000" b="1" dirty="0" smtClean="0">
                <a:cs typeface="Times New Roman" pitchFamily="18" charset="0"/>
              </a:rPr>
              <a:t>Willey</a:t>
            </a:r>
            <a:r>
              <a:rPr lang="en-US" sz="4000" b="1" baseline="30000" dirty="0" smtClean="0">
                <a:cs typeface="Times New Roman" pitchFamily="18" charset="0"/>
              </a:rPr>
              <a:t>5</a:t>
            </a:r>
          </a:p>
          <a:p>
            <a:r>
              <a:rPr lang="en-US" sz="2800" i="1" dirty="0" smtClean="0">
                <a:cs typeface="Times New Roman" pitchFamily="18" charset="0"/>
              </a:rPr>
              <a:t>(</a:t>
            </a:r>
            <a:r>
              <a:rPr lang="en-US" sz="2800" i="1" dirty="0">
                <a:cs typeface="Times New Roman" pitchFamily="18" charset="0"/>
              </a:rPr>
              <a:t>1)Biology, Anoka Ramsey Community College, Coon Rapids, MN, (2)Biology, Warren Wilson College, Swannanoa, NC, (3)Biology, University of South Carolina, </a:t>
            </a:r>
            <a:r>
              <a:rPr lang="en-US" sz="2800" i="1" dirty="0" err="1">
                <a:cs typeface="Times New Roman" pitchFamily="18" charset="0"/>
              </a:rPr>
              <a:t>Salkehatchie</a:t>
            </a:r>
            <a:r>
              <a:rPr lang="en-US" sz="2800" i="1" dirty="0">
                <a:cs typeface="Times New Roman" pitchFamily="18" charset="0"/>
              </a:rPr>
              <a:t>, Allendale, SC, (4)Biology, Clarkson University, Potsdam, NY, (5)Department of </a:t>
            </a:r>
            <a:r>
              <a:rPr lang="en-US" sz="2800" i="1" dirty="0" err="1">
                <a:cs typeface="Times New Roman" pitchFamily="18" charset="0"/>
              </a:rPr>
              <a:t>Wildland</a:t>
            </a:r>
            <a:r>
              <a:rPr lang="en-US" sz="2800" i="1" dirty="0">
                <a:cs typeface="Times New Roman" pitchFamily="18" charset="0"/>
              </a:rPr>
              <a:t> Resources and the Ecology Center, Utah State University, Logan, UT, (6)Biology, Hobart and William Smith </a:t>
            </a:r>
            <a:r>
              <a:rPr lang="en-US" sz="2800" i="1" dirty="0" smtClean="0">
                <a:cs typeface="Times New Roman" pitchFamily="18" charset="0"/>
              </a:rPr>
              <a:t>Colleges, </a:t>
            </a:r>
            <a:r>
              <a:rPr lang="en-US" sz="2800" i="1" dirty="0">
                <a:cs typeface="Times New Roman" pitchFamily="18" charset="0"/>
              </a:rPr>
              <a:t>Geneva, NY, (7)Department of Biology, Virginia Commonwealth University, Richmond, VA, (8)Biology, George Mason University, Fairfax, VA, (9)Environmental Science and Biology, Eckerd College, St, Petersburg, FL, (10)Department of Natural Resources Science, University of Rhode Island, Kingston, RI, (</a:t>
            </a:r>
            <a:r>
              <a:rPr lang="en-US" sz="2800" i="1" dirty="0" smtClean="0">
                <a:cs typeface="Times New Roman" pitchFamily="18" charset="0"/>
              </a:rPr>
              <a:t>11)Environmental </a:t>
            </a:r>
            <a:r>
              <a:rPr lang="en-US" sz="2800" i="1" dirty="0">
                <a:cs typeface="Times New Roman" pitchFamily="18" charset="0"/>
              </a:rPr>
              <a:t>Studies, Washington and Lee University, Lexington, VA</a:t>
            </a:r>
          </a:p>
        </p:txBody>
      </p:sp>
      <p:sp>
        <p:nvSpPr>
          <p:cNvPr id="1068" name="TextBox 1067"/>
          <p:cNvSpPr txBox="1"/>
          <p:nvPr/>
        </p:nvSpPr>
        <p:spPr>
          <a:xfrm>
            <a:off x="1491566" y="12847320"/>
            <a:ext cx="24111633" cy="2185214"/>
          </a:xfrm>
          <a:prstGeom prst="rect">
            <a:avLst/>
          </a:prstGeom>
          <a:noFill/>
        </p:spPr>
        <p:txBody>
          <a:bodyPr wrap="square" rtlCol="0">
            <a:spAutoFit/>
          </a:bodyPr>
          <a:lstStyle/>
          <a:p>
            <a:pPr marL="742950" indent="-742950">
              <a:buFont typeface="+mj-lt"/>
              <a:buAutoNum type="arabicPeriod"/>
            </a:pPr>
            <a:r>
              <a:rPr lang="en-US" sz="3400" dirty="0" smtClean="0">
                <a:cs typeface="Times New Roman" pitchFamily="18" charset="0"/>
              </a:rPr>
              <a:t>What </a:t>
            </a:r>
            <a:r>
              <a:rPr lang="en-US" sz="3400" dirty="0">
                <a:cs typeface="Times New Roman" pitchFamily="18" charset="0"/>
              </a:rPr>
              <a:t>landscape factors best explain amphibian species richness and presence/absence of individual species</a:t>
            </a:r>
            <a:r>
              <a:rPr lang="en-US" sz="3400" dirty="0" smtClean="0">
                <a:cs typeface="Times New Roman" pitchFamily="18" charset="0"/>
              </a:rPr>
              <a:t>?</a:t>
            </a:r>
          </a:p>
          <a:p>
            <a:pPr marL="742950" indent="-742950">
              <a:buFont typeface="+mj-lt"/>
              <a:buAutoNum type="arabicPeriod"/>
            </a:pPr>
            <a:r>
              <a:rPr lang="en-US" sz="3400" dirty="0" smtClean="0">
                <a:cs typeface="Times New Roman" pitchFamily="18" charset="0"/>
              </a:rPr>
              <a:t>Are </a:t>
            </a:r>
            <a:r>
              <a:rPr lang="en-US" sz="3400" dirty="0">
                <a:cs typeface="Times New Roman" pitchFamily="18" charset="0"/>
              </a:rPr>
              <a:t>the negative effects of roads </a:t>
            </a:r>
            <a:r>
              <a:rPr lang="en-US" sz="3400" dirty="0" smtClean="0">
                <a:cs typeface="Times New Roman" pitchFamily="18" charset="0"/>
              </a:rPr>
              <a:t>more </a:t>
            </a:r>
            <a:r>
              <a:rPr lang="en-US" sz="3400" dirty="0">
                <a:cs typeface="Times New Roman" pitchFamily="18" charset="0"/>
              </a:rPr>
              <a:t>associated with the number of roads </a:t>
            </a:r>
            <a:r>
              <a:rPr lang="en-US" sz="3400" dirty="0" smtClean="0">
                <a:cs typeface="Times New Roman" pitchFamily="18" charset="0"/>
              </a:rPr>
              <a:t>or </a:t>
            </a:r>
            <a:r>
              <a:rPr lang="en-US" sz="3400" dirty="0">
                <a:cs typeface="Times New Roman" pitchFamily="18" charset="0"/>
              </a:rPr>
              <a:t>with the local volume of traffic?</a:t>
            </a:r>
          </a:p>
          <a:p>
            <a:pPr marL="742950" indent="-742950">
              <a:buFont typeface="+mj-lt"/>
              <a:buAutoNum type="arabicPeriod"/>
            </a:pPr>
            <a:r>
              <a:rPr lang="en-US" sz="3400" dirty="0" smtClean="0">
                <a:cs typeface="Times New Roman" pitchFamily="18" charset="0"/>
              </a:rPr>
              <a:t>Are </a:t>
            </a:r>
            <a:r>
              <a:rPr lang="en-US" sz="3400" dirty="0">
                <a:cs typeface="Times New Roman" pitchFamily="18" charset="0"/>
              </a:rPr>
              <a:t>roads or other land uses </a:t>
            </a:r>
            <a:r>
              <a:rPr lang="en-US" sz="3400" dirty="0" smtClean="0">
                <a:cs typeface="Times New Roman" pitchFamily="18" charset="0"/>
              </a:rPr>
              <a:t>particularly bad </a:t>
            </a:r>
            <a:r>
              <a:rPr lang="en-US" sz="3400" dirty="0">
                <a:cs typeface="Times New Roman" pitchFamily="18" charset="0"/>
              </a:rPr>
              <a:t>for amphibian populations when </a:t>
            </a:r>
            <a:r>
              <a:rPr lang="en-US" sz="3400" dirty="0" smtClean="0">
                <a:cs typeface="Times New Roman" pitchFamily="18" charset="0"/>
              </a:rPr>
              <a:t>they </a:t>
            </a:r>
            <a:r>
              <a:rPr lang="en-US" sz="3400" dirty="0">
                <a:cs typeface="Times New Roman" pitchFamily="18" charset="0"/>
              </a:rPr>
              <a:t>separate wetlands from uplands?</a:t>
            </a:r>
          </a:p>
          <a:p>
            <a:pPr marL="742950" indent="-742950">
              <a:buFont typeface="+mj-lt"/>
              <a:buAutoNum type="arabicPeriod"/>
            </a:pPr>
            <a:r>
              <a:rPr lang="en-US" sz="3400" dirty="0" smtClean="0">
                <a:cs typeface="Times New Roman" pitchFamily="18" charset="0"/>
              </a:rPr>
              <a:t>Are </a:t>
            </a:r>
            <a:r>
              <a:rPr lang="en-US" sz="3400" dirty="0">
                <a:cs typeface="Times New Roman" pitchFamily="18" charset="0"/>
              </a:rPr>
              <a:t>amphibians more sensitive </a:t>
            </a:r>
            <a:r>
              <a:rPr lang="en-US" sz="3400" dirty="0" smtClean="0">
                <a:cs typeface="Times New Roman" pitchFamily="18" charset="0"/>
              </a:rPr>
              <a:t>to landscape composition or configuration?		                                                    </a:t>
            </a:r>
            <a:endParaRPr lang="en-US" sz="3400" dirty="0">
              <a:cs typeface="Times New Roman" pitchFamily="18" charset="0"/>
            </a:endParaRPr>
          </a:p>
        </p:txBody>
      </p:sp>
      <p:sp>
        <p:nvSpPr>
          <p:cNvPr id="118" name="Rectangle 117"/>
          <p:cNvSpPr/>
          <p:nvPr/>
        </p:nvSpPr>
        <p:spPr>
          <a:xfrm>
            <a:off x="27508199" y="8041481"/>
            <a:ext cx="2015873" cy="830997"/>
          </a:xfrm>
          <a:prstGeom prst="rect">
            <a:avLst/>
          </a:prstGeom>
        </p:spPr>
        <p:txBody>
          <a:bodyPr wrap="none">
            <a:spAutoFit/>
          </a:bodyPr>
          <a:lstStyle/>
          <a:p>
            <a:r>
              <a:rPr lang="en-US" sz="4800" b="1" dirty="0" smtClean="0">
                <a:solidFill>
                  <a:schemeClr val="accent3">
                    <a:lumMod val="50000"/>
                  </a:schemeClr>
                </a:solidFill>
                <a:cs typeface="Arial" pitchFamily="34" charset="0"/>
              </a:rPr>
              <a:t>Results</a:t>
            </a:r>
            <a:endParaRPr lang="en-US" sz="4800" b="1" dirty="0">
              <a:solidFill>
                <a:schemeClr val="accent3">
                  <a:lumMod val="50000"/>
                </a:schemeClr>
              </a:solidFill>
              <a:cs typeface="Arial" pitchFamily="34" charset="0"/>
            </a:endParaRPr>
          </a:p>
        </p:txBody>
      </p:sp>
      <p:sp>
        <p:nvSpPr>
          <p:cNvPr id="119" name="Rectangle 118"/>
          <p:cNvSpPr/>
          <p:nvPr/>
        </p:nvSpPr>
        <p:spPr>
          <a:xfrm>
            <a:off x="27562912" y="31623000"/>
            <a:ext cx="3211135" cy="830997"/>
          </a:xfrm>
          <a:prstGeom prst="rect">
            <a:avLst/>
          </a:prstGeom>
        </p:spPr>
        <p:txBody>
          <a:bodyPr wrap="none">
            <a:spAutoFit/>
          </a:bodyPr>
          <a:lstStyle/>
          <a:p>
            <a:r>
              <a:rPr lang="en-US" sz="4800" b="1" dirty="0" smtClean="0">
                <a:solidFill>
                  <a:schemeClr val="accent3">
                    <a:lumMod val="50000"/>
                  </a:schemeClr>
                </a:solidFill>
                <a:cs typeface="Arial" pitchFamily="34" charset="0"/>
              </a:rPr>
              <a:t>Conclusions</a:t>
            </a:r>
            <a:endParaRPr lang="en-US" sz="4800" b="1" dirty="0">
              <a:solidFill>
                <a:schemeClr val="accent3">
                  <a:lumMod val="50000"/>
                </a:schemeClr>
              </a:solidFill>
              <a:cs typeface="Arial" pitchFamily="34" charset="0"/>
            </a:endParaRPr>
          </a:p>
        </p:txBody>
      </p:sp>
      <p:sp>
        <p:nvSpPr>
          <p:cNvPr id="78" name="TextBox 77"/>
          <p:cNvSpPr txBox="1"/>
          <p:nvPr/>
        </p:nvSpPr>
        <p:spPr>
          <a:xfrm>
            <a:off x="27573084" y="32412087"/>
            <a:ext cx="22795116" cy="3970318"/>
          </a:xfrm>
          <a:prstGeom prst="rect">
            <a:avLst/>
          </a:prstGeom>
          <a:noFill/>
        </p:spPr>
        <p:txBody>
          <a:bodyPr wrap="square" rtlCol="0">
            <a:spAutoFit/>
          </a:bodyPr>
          <a:lstStyle/>
          <a:p>
            <a:r>
              <a:rPr lang="en-US" sz="3600" dirty="0">
                <a:cs typeface="Times New Roman" pitchFamily="18" charset="0"/>
              </a:rPr>
              <a:t>Our results suggest that roads, and particularly traffic, exert strong negative effects on calling amphibians across the Eastern and Central U.S., affecting even </a:t>
            </a:r>
            <a:r>
              <a:rPr lang="en-US" sz="3600" dirty="0" smtClean="0">
                <a:cs typeface="Times New Roman" pitchFamily="18" charset="0"/>
              </a:rPr>
              <a:t>species that are considered </a:t>
            </a:r>
            <a:r>
              <a:rPr lang="en-US" sz="3600" dirty="0">
                <a:cs typeface="Times New Roman" pitchFamily="18" charset="0"/>
              </a:rPr>
              <a:t>disturbance-tolerant.  Our project demonstrates that networks of undergraduate students can be enlisted to analyze large </a:t>
            </a:r>
            <a:r>
              <a:rPr lang="en-US" sz="3600" dirty="0" smtClean="0">
                <a:cs typeface="Times New Roman" pitchFamily="18" charset="0"/>
              </a:rPr>
              <a:t>data </a:t>
            </a:r>
            <a:r>
              <a:rPr lang="en-US" sz="3600" dirty="0">
                <a:cs typeface="Times New Roman" pitchFamily="18" charset="0"/>
              </a:rPr>
              <a:t>sets and </a:t>
            </a:r>
            <a:r>
              <a:rPr lang="en-US" sz="3600" dirty="0" smtClean="0">
                <a:cs typeface="Times New Roman" pitchFamily="18" charset="0"/>
              </a:rPr>
              <a:t>provide </a:t>
            </a:r>
            <a:r>
              <a:rPr lang="en-US" sz="3600" dirty="0">
                <a:cs typeface="Times New Roman" pitchFamily="18" charset="0"/>
              </a:rPr>
              <a:t>students with a meaningful research experience in large-scale ecology. We plan to continue our investigation by </a:t>
            </a:r>
            <a:r>
              <a:rPr lang="en-US" sz="3600" dirty="0" smtClean="0">
                <a:cs typeface="Times New Roman" pitchFamily="18" charset="0"/>
              </a:rPr>
              <a:t>examining landscape </a:t>
            </a:r>
            <a:r>
              <a:rPr lang="en-US" sz="3600" dirty="0">
                <a:cs typeface="Times New Roman" pitchFamily="18" charset="0"/>
              </a:rPr>
              <a:t>connectivity </a:t>
            </a:r>
            <a:r>
              <a:rPr lang="en-US" sz="3600" dirty="0" smtClean="0">
                <a:cs typeface="Times New Roman" pitchFamily="18" charset="0"/>
              </a:rPr>
              <a:t>and the scales over which roads and development affect amphibian </a:t>
            </a:r>
            <a:r>
              <a:rPr lang="en-US" sz="3600" dirty="0">
                <a:cs typeface="Times New Roman" pitchFamily="18" charset="0"/>
              </a:rPr>
              <a:t>populations using this collaborative course-based research model.</a:t>
            </a:r>
            <a:br>
              <a:rPr lang="en-US" sz="3600" dirty="0">
                <a:cs typeface="Times New Roman" pitchFamily="18" charset="0"/>
              </a:rPr>
            </a:br>
            <a:endParaRPr lang="en-US" sz="3600" dirty="0">
              <a:cs typeface="Times New Roman" pitchFamily="18" charset="0"/>
            </a:endParaRPr>
          </a:p>
        </p:txBody>
      </p:sp>
      <p:sp>
        <p:nvSpPr>
          <p:cNvPr id="95" name="Rectangle 94"/>
          <p:cNvSpPr/>
          <p:nvPr/>
        </p:nvSpPr>
        <p:spPr>
          <a:xfrm>
            <a:off x="1360352" y="7965281"/>
            <a:ext cx="3211648" cy="830997"/>
          </a:xfrm>
          <a:prstGeom prst="rect">
            <a:avLst/>
          </a:prstGeom>
        </p:spPr>
        <p:txBody>
          <a:bodyPr wrap="none">
            <a:spAutoFit/>
          </a:bodyPr>
          <a:lstStyle/>
          <a:p>
            <a:r>
              <a:rPr lang="en-US" sz="4800" b="1" dirty="0" smtClean="0">
                <a:solidFill>
                  <a:schemeClr val="accent3">
                    <a:lumMod val="50000"/>
                  </a:schemeClr>
                </a:solidFill>
                <a:cs typeface="Arial" pitchFamily="34" charset="0"/>
              </a:rPr>
              <a:t>Background</a:t>
            </a:r>
            <a:endParaRPr lang="en-US" sz="4800" b="1" dirty="0">
              <a:solidFill>
                <a:schemeClr val="accent3">
                  <a:lumMod val="50000"/>
                </a:schemeClr>
              </a:solidFill>
              <a:cs typeface="Arial" pitchFamily="34" charset="0"/>
            </a:endParaRPr>
          </a:p>
        </p:txBody>
      </p:sp>
      <p:sp>
        <p:nvSpPr>
          <p:cNvPr id="96" name="TextBox 95"/>
          <p:cNvSpPr txBox="1"/>
          <p:nvPr/>
        </p:nvSpPr>
        <p:spPr>
          <a:xfrm>
            <a:off x="1377623" y="8808720"/>
            <a:ext cx="24225576" cy="2708434"/>
          </a:xfrm>
          <a:prstGeom prst="rect">
            <a:avLst/>
          </a:prstGeom>
          <a:noFill/>
        </p:spPr>
        <p:txBody>
          <a:bodyPr wrap="square" rtlCol="0">
            <a:spAutoFit/>
          </a:bodyPr>
          <a:lstStyle/>
          <a:p>
            <a:pPr algn="just"/>
            <a:r>
              <a:rPr lang="en-US" sz="3400" dirty="0" smtClean="0">
                <a:cs typeface="Times New Roman" pitchFamily="18" charset="0"/>
              </a:rPr>
              <a:t>Habitat </a:t>
            </a:r>
            <a:r>
              <a:rPr lang="en-US" sz="3400" dirty="0">
                <a:cs typeface="Times New Roman" pitchFamily="18" charset="0"/>
              </a:rPr>
              <a:t>loss and fragmentation represent significant threats to amphibians. Fragmentation is particularly harmful because many amphibians migrate between aquatic and terrestrial habitats, and even narrow bands of unsuitable habitat can act as barriers to movement.  </a:t>
            </a:r>
            <a:r>
              <a:rPr lang="en-US" sz="3400" dirty="0" smtClean="0">
                <a:cs typeface="Times New Roman" pitchFamily="18" charset="0"/>
              </a:rPr>
              <a:t>Most previous studies of fragmentation and amphibians have been conducted in single landscapes.  We created a network of undergraduate courses to study the relationship between roads, habitat fragmentation, and amphibian distributions across most of the Eastern and Central United States. </a:t>
            </a:r>
            <a:endParaRPr lang="en-US" sz="3400" dirty="0">
              <a:cs typeface="Times New Roman" pitchFamily="18" charset="0"/>
            </a:endParaRPr>
          </a:p>
        </p:txBody>
      </p:sp>
      <p:sp>
        <p:nvSpPr>
          <p:cNvPr id="99" name="Rectangle 98"/>
          <p:cNvSpPr/>
          <p:nvPr/>
        </p:nvSpPr>
        <p:spPr>
          <a:xfrm>
            <a:off x="1426153" y="15578078"/>
            <a:ext cx="2477538" cy="830997"/>
          </a:xfrm>
          <a:prstGeom prst="rect">
            <a:avLst/>
          </a:prstGeom>
        </p:spPr>
        <p:txBody>
          <a:bodyPr wrap="none">
            <a:spAutoFit/>
          </a:bodyPr>
          <a:lstStyle/>
          <a:p>
            <a:r>
              <a:rPr lang="en-US" sz="4800" b="1" dirty="0">
                <a:solidFill>
                  <a:schemeClr val="accent3">
                    <a:lumMod val="50000"/>
                  </a:schemeClr>
                </a:solidFill>
                <a:cs typeface="Arial" pitchFamily="34" charset="0"/>
              </a:rPr>
              <a:t>Methods</a:t>
            </a:r>
          </a:p>
        </p:txBody>
      </p:sp>
      <p:sp>
        <p:nvSpPr>
          <p:cNvPr id="100" name="Content Placeholder 2"/>
          <p:cNvSpPr txBox="1">
            <a:spLocks/>
          </p:cNvSpPr>
          <p:nvPr/>
        </p:nvSpPr>
        <p:spPr>
          <a:xfrm>
            <a:off x="10571788" y="12473158"/>
            <a:ext cx="5181600" cy="1143000"/>
          </a:xfrm>
          <a:prstGeom prst="rect">
            <a:avLst/>
          </a:prstGeom>
        </p:spPr>
        <p:txBody>
          <a:bodyPr vert="horz" lIns="512064" tIns="256032" rIns="512064" bIns="256032" rtlCol="0">
            <a:noAutofit/>
          </a:bodyPr>
          <a:lstStyle>
            <a:lvl1pPr marL="0" indent="0" algn="ctr" defTabSz="5120640" rtl="0" eaLnBrk="1" latinLnBrk="0" hangingPunct="1">
              <a:spcBef>
                <a:spcPct val="20000"/>
              </a:spcBef>
              <a:buFont typeface="Arial" pitchFamily="34" charset="0"/>
              <a:buNone/>
              <a:defRPr sz="17900" kern="1200">
                <a:solidFill>
                  <a:schemeClr val="tx1">
                    <a:tint val="75000"/>
                  </a:schemeClr>
                </a:solidFill>
                <a:latin typeface="+mn-lt"/>
                <a:ea typeface="+mn-ea"/>
                <a:cs typeface="+mn-cs"/>
              </a:defRPr>
            </a:lvl1pPr>
            <a:lvl2pPr marL="2560320" indent="0" algn="ctr" defTabSz="5120640" rtl="0" eaLnBrk="1" latinLnBrk="0" hangingPunct="1">
              <a:spcBef>
                <a:spcPct val="20000"/>
              </a:spcBef>
              <a:buFont typeface="Arial" pitchFamily="34" charset="0"/>
              <a:buNone/>
              <a:defRPr sz="15700" kern="1200">
                <a:solidFill>
                  <a:schemeClr val="tx1">
                    <a:tint val="75000"/>
                  </a:schemeClr>
                </a:solidFill>
                <a:latin typeface="+mn-lt"/>
                <a:ea typeface="+mn-ea"/>
                <a:cs typeface="+mn-cs"/>
              </a:defRPr>
            </a:lvl2pPr>
            <a:lvl3pPr marL="5120640" indent="0" algn="ctr" defTabSz="512064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3pPr>
            <a:lvl4pPr marL="7680960" indent="0" algn="ctr" defTabSz="5120640" rtl="0" eaLnBrk="1" latinLnBrk="0" hangingPunct="1">
              <a:spcBef>
                <a:spcPct val="20000"/>
              </a:spcBef>
              <a:buFont typeface="Arial" pitchFamily="34" charset="0"/>
              <a:buNone/>
              <a:defRPr sz="11200" kern="1200">
                <a:solidFill>
                  <a:schemeClr val="tx1">
                    <a:tint val="75000"/>
                  </a:schemeClr>
                </a:solidFill>
                <a:latin typeface="+mn-lt"/>
                <a:ea typeface="+mn-ea"/>
                <a:cs typeface="+mn-cs"/>
              </a:defRPr>
            </a:lvl4pPr>
            <a:lvl5pPr marL="10241280" indent="0" algn="ctr" defTabSz="5120640" rtl="0" eaLnBrk="1" latinLnBrk="0" hangingPunct="1">
              <a:spcBef>
                <a:spcPct val="20000"/>
              </a:spcBef>
              <a:buFont typeface="Arial" pitchFamily="34" charset="0"/>
              <a:buNone/>
              <a:defRPr sz="11200" kern="1200">
                <a:solidFill>
                  <a:schemeClr val="tx1">
                    <a:tint val="75000"/>
                  </a:schemeClr>
                </a:solidFill>
                <a:latin typeface="+mn-lt"/>
                <a:ea typeface="+mn-ea"/>
                <a:cs typeface="+mn-cs"/>
              </a:defRPr>
            </a:lvl5pPr>
            <a:lvl6pPr marL="12801600" indent="0" algn="ctr" defTabSz="5120640" rtl="0" eaLnBrk="1" latinLnBrk="0" hangingPunct="1">
              <a:spcBef>
                <a:spcPct val="20000"/>
              </a:spcBef>
              <a:buFont typeface="Arial" pitchFamily="34" charset="0"/>
              <a:buNone/>
              <a:defRPr sz="11200" kern="1200">
                <a:solidFill>
                  <a:schemeClr val="tx1">
                    <a:tint val="75000"/>
                  </a:schemeClr>
                </a:solidFill>
                <a:latin typeface="+mn-lt"/>
                <a:ea typeface="+mn-ea"/>
                <a:cs typeface="+mn-cs"/>
              </a:defRPr>
            </a:lvl6pPr>
            <a:lvl7pPr marL="15361920" indent="0" algn="ctr" defTabSz="5120640" rtl="0" eaLnBrk="1" latinLnBrk="0" hangingPunct="1">
              <a:spcBef>
                <a:spcPct val="20000"/>
              </a:spcBef>
              <a:buFont typeface="Arial" pitchFamily="34" charset="0"/>
              <a:buNone/>
              <a:defRPr sz="11200" kern="1200">
                <a:solidFill>
                  <a:schemeClr val="tx1">
                    <a:tint val="75000"/>
                  </a:schemeClr>
                </a:solidFill>
                <a:latin typeface="+mn-lt"/>
                <a:ea typeface="+mn-ea"/>
                <a:cs typeface="+mn-cs"/>
              </a:defRPr>
            </a:lvl7pPr>
            <a:lvl8pPr marL="17922240" indent="0" algn="ctr" defTabSz="5120640" rtl="0" eaLnBrk="1" latinLnBrk="0" hangingPunct="1">
              <a:spcBef>
                <a:spcPct val="20000"/>
              </a:spcBef>
              <a:buFont typeface="Arial" pitchFamily="34" charset="0"/>
              <a:buNone/>
              <a:defRPr sz="11200" kern="1200">
                <a:solidFill>
                  <a:schemeClr val="tx1">
                    <a:tint val="75000"/>
                  </a:schemeClr>
                </a:solidFill>
                <a:latin typeface="+mn-lt"/>
                <a:ea typeface="+mn-ea"/>
                <a:cs typeface="+mn-cs"/>
              </a:defRPr>
            </a:lvl8pPr>
            <a:lvl9pPr marL="20482560" indent="0" algn="ctr" defTabSz="5120640" rtl="0" eaLnBrk="1" latinLnBrk="0" hangingPunct="1">
              <a:spcBef>
                <a:spcPct val="20000"/>
              </a:spcBef>
              <a:buFont typeface="Arial" pitchFamily="34" charset="0"/>
              <a:buNone/>
              <a:defRPr sz="11200" kern="1200">
                <a:solidFill>
                  <a:schemeClr val="tx1">
                    <a:tint val="75000"/>
                  </a:schemeClr>
                </a:solidFill>
                <a:latin typeface="+mn-lt"/>
                <a:ea typeface="+mn-ea"/>
                <a:cs typeface="+mn-cs"/>
              </a:defRPr>
            </a:lvl9pPr>
          </a:lstStyle>
          <a:p>
            <a:endParaRPr lang="en-US" sz="2400" dirty="0" smtClean="0"/>
          </a:p>
        </p:txBody>
      </p:sp>
      <p:grpSp>
        <p:nvGrpSpPr>
          <p:cNvPr id="6" name="Group 5"/>
          <p:cNvGrpSpPr/>
          <p:nvPr/>
        </p:nvGrpSpPr>
        <p:grpSpPr>
          <a:xfrm>
            <a:off x="1676399" y="15361920"/>
            <a:ext cx="22511433" cy="16648509"/>
            <a:chOff x="4368945" y="16306800"/>
            <a:chExt cx="23367855" cy="16869668"/>
          </a:xfrm>
        </p:grpSpPr>
        <p:cxnSp>
          <p:nvCxnSpPr>
            <p:cNvPr id="60" name="Straight Connector 59"/>
            <p:cNvCxnSpPr/>
            <p:nvPr/>
          </p:nvCxnSpPr>
          <p:spPr>
            <a:xfrm flipH="1" flipV="1">
              <a:off x="13894426" y="25183654"/>
              <a:ext cx="3517410" cy="2881998"/>
            </a:xfrm>
            <a:prstGeom prst="line">
              <a:avLst/>
            </a:prstGeom>
            <a:ln w="9525">
              <a:tailEnd w="lg" len="lg"/>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9648964" y="25426887"/>
              <a:ext cx="2268263" cy="6462101"/>
            </a:xfrm>
            <a:prstGeom prst="line">
              <a:avLst/>
            </a:prstGeom>
            <a:ln w="9525">
              <a:tailEnd w="lg" len="lg"/>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16186897" y="29403482"/>
              <a:ext cx="4736666" cy="1654289"/>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V="1">
              <a:off x="16054115" y="25469607"/>
              <a:ext cx="6003579" cy="3425697"/>
            </a:xfrm>
            <a:prstGeom prst="line">
              <a:avLst/>
            </a:prstGeom>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4368945" y="16306800"/>
              <a:ext cx="23367855" cy="16869668"/>
              <a:chOff x="4368945" y="16306800"/>
              <a:chExt cx="23367855" cy="16869668"/>
            </a:xfrm>
          </p:grpSpPr>
          <p:sp>
            <p:nvSpPr>
              <p:cNvPr id="35" name="Circular Arrow 34"/>
              <p:cNvSpPr/>
              <p:nvPr/>
            </p:nvSpPr>
            <p:spPr>
              <a:xfrm rot="1686555" flipH="1">
                <a:off x="7597393" y="16311303"/>
                <a:ext cx="19628884" cy="15813555"/>
              </a:xfrm>
              <a:prstGeom prst="circularArrow">
                <a:avLst>
                  <a:gd name="adj1" fmla="val 12500"/>
                  <a:gd name="adj2" fmla="val 1142319"/>
                  <a:gd name="adj3" fmla="val 20457681"/>
                  <a:gd name="adj4" fmla="val 1117610"/>
                  <a:gd name="adj5" fmla="val 12500"/>
                </a:avLst>
              </a:prstGeom>
              <a:solidFill>
                <a:schemeClr val="bg2">
                  <a:lumMod val="75000"/>
                  <a:alpha val="3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36" name="Picture 3" descr="C:\Users\Ryan\Desktop\Spring 2013\Amphibian Landscape Ecology\UROP\Maps\VA Route Hi Res.jpg"/>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678427" y="23940981"/>
                <a:ext cx="9058373" cy="7986819"/>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6" descr="C:\Users\Ryan\Desktop\Spring 2013\Amphibian Landscape Ecology\UROP\Maps\Va stop Google Image Hi Re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629647" y="20697428"/>
                <a:ext cx="6391042" cy="3903703"/>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7" descr="C:\Users\Ryan\Desktop\Spring 2013\Amphibian Landscape Ecology\UROP\Maps\VA with routes high res.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1379424">
                <a:off x="9512497" y="26741544"/>
                <a:ext cx="11171496" cy="6434924"/>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2" descr="C:\Users\Ryan\Desktop\Spring 2013\Amphibian Landscape Ecology\UROP\Maps\TNR States with legend.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68945" y="20483004"/>
                <a:ext cx="11685170" cy="8638732"/>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5" descr="http://blackacreconservancy.org/wp-content/uploads/2012/06/dragonfly-pond-00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593924" y="16306800"/>
                <a:ext cx="5613689" cy="3746987"/>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387633" y="16917465"/>
                <a:ext cx="4563211" cy="2787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7" name="Straight Connector 56"/>
              <p:cNvCxnSpPr/>
              <p:nvPr/>
            </p:nvCxnSpPr>
            <p:spPr>
              <a:xfrm flipH="1" flipV="1">
                <a:off x="17593924" y="20053787"/>
                <a:ext cx="6732033" cy="3254461"/>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58" name="Straight Connector 57"/>
            <p:cNvCxnSpPr/>
            <p:nvPr/>
          </p:nvCxnSpPr>
          <p:spPr>
            <a:xfrm flipH="1" flipV="1">
              <a:off x="23207613" y="20053787"/>
              <a:ext cx="1118344" cy="3254461"/>
            </a:xfrm>
            <a:prstGeom prst="line">
              <a:avLst/>
            </a:prstGeom>
          </p:spPr>
          <p:style>
            <a:lnRef idx="1">
              <a:schemeClr val="accent1"/>
            </a:lnRef>
            <a:fillRef idx="0">
              <a:schemeClr val="accent1"/>
            </a:fillRef>
            <a:effectRef idx="0">
              <a:schemeClr val="accent1"/>
            </a:effectRef>
            <a:fontRef idx="minor">
              <a:schemeClr val="tx1"/>
            </a:fontRef>
          </p:style>
        </p:cxnSp>
        <p:pic>
          <p:nvPicPr>
            <p:cNvPr id="59" name="Picture 10" descr="http://static.rcngrants.org/sites/default/files/project_images/Frog%20Call%20logo.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721379" y="18965189"/>
              <a:ext cx="1921356" cy="1709938"/>
            </a:xfrm>
            <a:prstGeom prst="rect">
              <a:avLst/>
            </a:prstGeom>
            <a:noFill/>
            <a:extLst>
              <a:ext uri="{909E8E84-426E-40DD-AFC4-6F175D3DCCD1}">
                <a14:hiddenFill xmlns:a14="http://schemas.microsoft.com/office/drawing/2010/main">
                  <a:solidFill>
                    <a:srgbClr val="FFFFFF"/>
                  </a:solidFill>
                </a14:hiddenFill>
              </a:ext>
            </a:extLst>
          </p:spPr>
        </p:pic>
      </p:grpSp>
      <p:sp>
        <p:nvSpPr>
          <p:cNvPr id="68" name="Rectangle 67"/>
          <p:cNvSpPr/>
          <p:nvPr/>
        </p:nvSpPr>
        <p:spPr>
          <a:xfrm>
            <a:off x="1219199" y="16644878"/>
            <a:ext cx="6351494" cy="3231654"/>
          </a:xfrm>
          <a:prstGeom prst="rect">
            <a:avLst/>
          </a:prstGeom>
        </p:spPr>
        <p:txBody>
          <a:bodyPr wrap="square">
            <a:spAutoFit/>
          </a:bodyPr>
          <a:lstStyle/>
          <a:p>
            <a:pPr marL="514350" indent="-514350">
              <a:buFont typeface="+mj-lt"/>
              <a:buAutoNum type="arabicPeriod"/>
            </a:pPr>
            <a:r>
              <a:rPr lang="en-US" sz="3400" dirty="0" smtClean="0">
                <a:cs typeface="Times New Roman"/>
              </a:rPr>
              <a:t>Students </a:t>
            </a:r>
            <a:r>
              <a:rPr lang="en-US" sz="3400" dirty="0">
                <a:cs typeface="Times New Roman"/>
              </a:rPr>
              <a:t>from nine U.S. colleges summarized North American Amphibian Monitoring Program (NAAMP) data in the Eastern and Central U.S. from 1999-</a:t>
            </a:r>
            <a:r>
              <a:rPr lang="en-US" sz="3400" dirty="0" smtClean="0">
                <a:cs typeface="Times New Roman"/>
              </a:rPr>
              <a:t>2012.</a:t>
            </a:r>
            <a:endParaRPr lang="en-US" sz="3400" dirty="0">
              <a:cs typeface="Times New Roman"/>
            </a:endParaRPr>
          </a:p>
        </p:txBody>
      </p:sp>
      <p:sp>
        <p:nvSpPr>
          <p:cNvPr id="69" name="Rectangle 68"/>
          <p:cNvSpPr/>
          <p:nvPr/>
        </p:nvSpPr>
        <p:spPr>
          <a:xfrm>
            <a:off x="1752599" y="28455878"/>
            <a:ext cx="5535706" cy="2185214"/>
          </a:xfrm>
          <a:prstGeom prst="rect">
            <a:avLst/>
          </a:prstGeom>
        </p:spPr>
        <p:txBody>
          <a:bodyPr wrap="square">
            <a:spAutoFit/>
          </a:bodyPr>
          <a:lstStyle/>
          <a:p>
            <a:pPr marL="514350" indent="-514350">
              <a:buFont typeface="+mj-lt"/>
              <a:buAutoNum type="arabicPeriod" startAt="2"/>
            </a:pPr>
            <a:r>
              <a:rPr lang="en-US" sz="3400" dirty="0" smtClean="0">
                <a:cs typeface="Times New Roman"/>
              </a:rPr>
              <a:t>GIS </a:t>
            </a:r>
            <a:r>
              <a:rPr lang="en-US" sz="3400" dirty="0">
                <a:cs typeface="Times New Roman"/>
              </a:rPr>
              <a:t>used to extract </a:t>
            </a:r>
            <a:endParaRPr lang="en-US" sz="3400" dirty="0" smtClean="0">
              <a:cs typeface="Times New Roman"/>
            </a:endParaRPr>
          </a:p>
          <a:p>
            <a:pPr marL="461963"/>
            <a:r>
              <a:rPr lang="en-US" sz="3400" dirty="0" smtClean="0">
                <a:cs typeface="Times New Roman"/>
              </a:rPr>
              <a:t>and </a:t>
            </a:r>
            <a:r>
              <a:rPr lang="en-US" sz="3400" dirty="0">
                <a:cs typeface="Times New Roman"/>
              </a:rPr>
              <a:t>compile landscape </a:t>
            </a:r>
            <a:r>
              <a:rPr lang="en-US" sz="3400" dirty="0" smtClean="0">
                <a:cs typeface="Times New Roman"/>
              </a:rPr>
              <a:t>data </a:t>
            </a:r>
            <a:r>
              <a:rPr lang="en-US" sz="3400" dirty="0">
                <a:cs typeface="Times New Roman"/>
              </a:rPr>
              <a:t>for </a:t>
            </a:r>
            <a:r>
              <a:rPr lang="en-US" sz="3400" dirty="0" smtClean="0">
                <a:cs typeface="Times New Roman"/>
              </a:rPr>
              <a:t>1620 sites across </a:t>
            </a:r>
            <a:r>
              <a:rPr lang="en-US" sz="3400" dirty="0">
                <a:cs typeface="Times New Roman"/>
              </a:rPr>
              <a:t>14 </a:t>
            </a:r>
            <a:r>
              <a:rPr lang="en-US" sz="3400" dirty="0" smtClean="0">
                <a:cs typeface="Times New Roman"/>
              </a:rPr>
              <a:t>states.</a:t>
            </a:r>
            <a:endParaRPr lang="en-US" sz="3400" dirty="0">
              <a:cs typeface="Times New Roman"/>
            </a:endParaRPr>
          </a:p>
        </p:txBody>
      </p:sp>
      <p:sp>
        <p:nvSpPr>
          <p:cNvPr id="70" name="Rectangle 69"/>
          <p:cNvSpPr/>
          <p:nvPr/>
        </p:nvSpPr>
        <p:spPr>
          <a:xfrm>
            <a:off x="20802599" y="26334720"/>
            <a:ext cx="5867400" cy="4801314"/>
          </a:xfrm>
          <a:prstGeom prst="rect">
            <a:avLst/>
          </a:prstGeom>
        </p:spPr>
        <p:txBody>
          <a:bodyPr wrap="square">
            <a:spAutoFit/>
          </a:bodyPr>
          <a:lstStyle/>
          <a:p>
            <a:pPr lvl="0"/>
            <a:r>
              <a:rPr lang="en-US" sz="3400" dirty="0">
                <a:solidFill>
                  <a:prstClr val="black"/>
                </a:solidFill>
                <a:cs typeface="Times New Roman"/>
              </a:rPr>
              <a:t> </a:t>
            </a:r>
            <a:r>
              <a:rPr lang="en-US" sz="3400" dirty="0" smtClean="0">
                <a:solidFill>
                  <a:prstClr val="black"/>
                </a:solidFill>
                <a:cs typeface="Times New Roman"/>
              </a:rPr>
              <a:t>           3.  Landscape variables:</a:t>
            </a:r>
          </a:p>
          <a:p>
            <a:pPr lvl="0"/>
            <a:r>
              <a:rPr lang="en-US" sz="3400" dirty="0" smtClean="0">
                <a:solidFill>
                  <a:prstClr val="black"/>
                </a:solidFill>
                <a:cs typeface="Times New Roman"/>
              </a:rPr>
              <a:t>              car mean; </a:t>
            </a:r>
            <a:r>
              <a:rPr lang="en-US" sz="3400" dirty="0">
                <a:solidFill>
                  <a:prstClr val="black"/>
                </a:solidFill>
                <a:cs typeface="Times New Roman"/>
              </a:rPr>
              <a:t>road length; </a:t>
            </a:r>
            <a:endParaRPr lang="en-US" sz="3400" dirty="0" smtClean="0">
              <a:solidFill>
                <a:prstClr val="black"/>
              </a:solidFill>
              <a:cs typeface="Times New Roman"/>
            </a:endParaRPr>
          </a:p>
          <a:p>
            <a:pPr lvl="0"/>
            <a:r>
              <a:rPr lang="en-US" sz="3400" dirty="0">
                <a:solidFill>
                  <a:prstClr val="black"/>
                </a:solidFill>
                <a:cs typeface="Times New Roman"/>
              </a:rPr>
              <a:t> </a:t>
            </a:r>
            <a:r>
              <a:rPr lang="en-US" sz="3400" dirty="0" smtClean="0">
                <a:solidFill>
                  <a:prstClr val="black"/>
                </a:solidFill>
                <a:cs typeface="Times New Roman"/>
              </a:rPr>
              <a:t>           proportion </a:t>
            </a:r>
            <a:r>
              <a:rPr lang="en-US" sz="3400" dirty="0">
                <a:solidFill>
                  <a:prstClr val="black"/>
                </a:solidFill>
                <a:cs typeface="Times New Roman"/>
              </a:rPr>
              <a:t>developed, </a:t>
            </a:r>
            <a:endParaRPr lang="en-US" sz="3400" dirty="0" smtClean="0">
              <a:solidFill>
                <a:prstClr val="black"/>
              </a:solidFill>
              <a:cs typeface="Times New Roman"/>
            </a:endParaRPr>
          </a:p>
          <a:p>
            <a:pPr lvl="0"/>
            <a:r>
              <a:rPr lang="en-US" sz="3400" dirty="0">
                <a:solidFill>
                  <a:prstClr val="black"/>
                </a:solidFill>
                <a:cs typeface="Times New Roman"/>
              </a:rPr>
              <a:t> </a:t>
            </a:r>
            <a:r>
              <a:rPr lang="en-US" sz="3400" dirty="0" smtClean="0">
                <a:solidFill>
                  <a:prstClr val="black"/>
                </a:solidFill>
                <a:cs typeface="Times New Roman"/>
              </a:rPr>
              <a:t>        agriculture</a:t>
            </a:r>
            <a:r>
              <a:rPr lang="en-US" sz="3400" dirty="0">
                <a:solidFill>
                  <a:prstClr val="black"/>
                </a:solidFill>
                <a:cs typeface="Times New Roman"/>
              </a:rPr>
              <a:t>, or forest; </a:t>
            </a:r>
            <a:endParaRPr lang="en-US" sz="3400" dirty="0" smtClean="0">
              <a:solidFill>
                <a:prstClr val="black"/>
              </a:solidFill>
              <a:cs typeface="Times New Roman"/>
            </a:endParaRPr>
          </a:p>
          <a:p>
            <a:pPr lvl="0"/>
            <a:r>
              <a:rPr lang="en-US" sz="3400" dirty="0">
                <a:solidFill>
                  <a:prstClr val="black"/>
                </a:solidFill>
                <a:cs typeface="Times New Roman"/>
              </a:rPr>
              <a:t> </a:t>
            </a:r>
            <a:r>
              <a:rPr lang="en-US" sz="3400" dirty="0" smtClean="0">
                <a:solidFill>
                  <a:prstClr val="black"/>
                </a:solidFill>
                <a:cs typeface="Times New Roman"/>
              </a:rPr>
              <a:t>      number </a:t>
            </a:r>
            <a:r>
              <a:rPr lang="en-US" sz="3400" dirty="0">
                <a:solidFill>
                  <a:prstClr val="black"/>
                </a:solidFill>
                <a:cs typeface="Times New Roman"/>
              </a:rPr>
              <a:t>of wetlands and </a:t>
            </a:r>
            <a:endParaRPr lang="en-US" sz="3400" dirty="0" smtClean="0">
              <a:solidFill>
                <a:prstClr val="black"/>
              </a:solidFill>
              <a:cs typeface="Times New Roman"/>
            </a:endParaRPr>
          </a:p>
          <a:p>
            <a:pPr lvl="0"/>
            <a:r>
              <a:rPr lang="en-US" sz="3400" dirty="0">
                <a:solidFill>
                  <a:prstClr val="black"/>
                </a:solidFill>
                <a:cs typeface="Times New Roman"/>
              </a:rPr>
              <a:t> </a:t>
            </a:r>
            <a:r>
              <a:rPr lang="en-US" sz="3400" dirty="0" smtClean="0">
                <a:solidFill>
                  <a:prstClr val="black"/>
                </a:solidFill>
                <a:cs typeface="Times New Roman"/>
              </a:rPr>
              <a:t>  wetland </a:t>
            </a:r>
            <a:r>
              <a:rPr lang="en-US" sz="3400" dirty="0">
                <a:solidFill>
                  <a:prstClr val="black"/>
                </a:solidFill>
                <a:cs typeface="Times New Roman"/>
              </a:rPr>
              <a:t>area; </a:t>
            </a:r>
            <a:r>
              <a:rPr lang="en-US" sz="3400" dirty="0" smtClean="0">
                <a:solidFill>
                  <a:prstClr val="black"/>
                </a:solidFill>
                <a:cs typeface="Times New Roman"/>
              </a:rPr>
              <a:t>habitat richness,  adjacent </a:t>
            </a:r>
            <a:r>
              <a:rPr lang="en-US" sz="3400" dirty="0">
                <a:solidFill>
                  <a:prstClr val="black"/>
                </a:solidFill>
                <a:cs typeface="Times New Roman"/>
              </a:rPr>
              <a:t>forest, </a:t>
            </a:r>
            <a:r>
              <a:rPr lang="en-US" sz="3400" dirty="0" smtClean="0">
                <a:solidFill>
                  <a:prstClr val="black"/>
                </a:solidFill>
                <a:cs typeface="Times New Roman"/>
              </a:rPr>
              <a:t> isolated </a:t>
            </a:r>
            <a:r>
              <a:rPr lang="en-US" sz="3400" dirty="0">
                <a:solidFill>
                  <a:prstClr val="black"/>
                </a:solidFill>
                <a:cs typeface="Times New Roman"/>
              </a:rPr>
              <a:t>wetland, </a:t>
            </a:r>
            <a:r>
              <a:rPr lang="en-US" sz="3400" dirty="0" smtClean="0">
                <a:solidFill>
                  <a:prstClr val="black"/>
                </a:solidFill>
                <a:cs typeface="Times New Roman"/>
              </a:rPr>
              <a:t> habitat split and configuration.</a:t>
            </a:r>
            <a:endParaRPr lang="en-US" sz="3400" dirty="0">
              <a:solidFill>
                <a:prstClr val="black"/>
              </a:solidFill>
              <a:cs typeface="Times New Roman"/>
            </a:endParaRPr>
          </a:p>
        </p:txBody>
      </p:sp>
      <p:sp>
        <p:nvSpPr>
          <p:cNvPr id="71" name="Rectangle 70"/>
          <p:cNvSpPr/>
          <p:nvPr/>
        </p:nvSpPr>
        <p:spPr>
          <a:xfrm>
            <a:off x="19989535" y="16276320"/>
            <a:ext cx="6375664" cy="3046988"/>
          </a:xfrm>
          <a:prstGeom prst="rect">
            <a:avLst/>
          </a:prstGeom>
        </p:spPr>
        <p:txBody>
          <a:bodyPr wrap="square">
            <a:spAutoFit/>
          </a:bodyPr>
          <a:lstStyle/>
          <a:p>
            <a:pPr marL="514350" lvl="0" indent="-514350">
              <a:buFont typeface="+mj-lt"/>
              <a:buAutoNum type="arabicPeriod" startAt="4"/>
            </a:pPr>
            <a:r>
              <a:rPr lang="en-US" sz="3200" dirty="0" smtClean="0">
                <a:solidFill>
                  <a:prstClr val="black"/>
                </a:solidFill>
                <a:cs typeface="Times New Roman"/>
              </a:rPr>
              <a:t>Amphibian </a:t>
            </a:r>
            <a:r>
              <a:rPr lang="en-US" sz="3200" dirty="0">
                <a:solidFill>
                  <a:prstClr val="black"/>
                </a:solidFill>
                <a:cs typeface="Times New Roman"/>
              </a:rPr>
              <a:t>variables: individual species presence, species richness, total number of surveys, number of surveys with noise, and presence/richness variables for surveys without </a:t>
            </a:r>
            <a:r>
              <a:rPr lang="en-US" sz="3200" dirty="0" smtClean="0">
                <a:solidFill>
                  <a:prstClr val="black"/>
                </a:solidFill>
                <a:cs typeface="Times New Roman"/>
              </a:rPr>
              <a:t>noise.</a:t>
            </a:r>
            <a:endParaRPr lang="en-US" sz="3200" dirty="0">
              <a:solidFill>
                <a:prstClr val="black"/>
              </a:solidFill>
              <a:cs typeface="Times New Roman"/>
            </a:endParaRPr>
          </a:p>
        </p:txBody>
      </p:sp>
      <p:sp>
        <p:nvSpPr>
          <p:cNvPr id="72" name="Rectangle 71"/>
          <p:cNvSpPr/>
          <p:nvPr/>
        </p:nvSpPr>
        <p:spPr>
          <a:xfrm>
            <a:off x="1371599" y="31122878"/>
            <a:ext cx="10972481" cy="914400"/>
          </a:xfrm>
          <a:prstGeom prst="rect">
            <a:avLst/>
          </a:prstGeom>
        </p:spPr>
        <p:txBody>
          <a:bodyPr wrap="none" anchor="ctr">
            <a:noAutofit/>
          </a:bodyPr>
          <a:lstStyle/>
          <a:p>
            <a:r>
              <a:rPr lang="en-US" sz="4800" b="1" dirty="0" smtClean="0">
                <a:solidFill>
                  <a:schemeClr val="accent3">
                    <a:lumMod val="50000"/>
                  </a:schemeClr>
                </a:solidFill>
                <a:cs typeface="Arial" pitchFamily="34" charset="0"/>
              </a:rPr>
              <a:t>Analyses</a:t>
            </a:r>
            <a:endParaRPr lang="en-US" sz="4800" b="1" dirty="0">
              <a:solidFill>
                <a:schemeClr val="accent3">
                  <a:lumMod val="50000"/>
                </a:schemeClr>
              </a:solidFill>
              <a:cs typeface="Arial" pitchFamily="34" charset="0"/>
            </a:endParaRPr>
          </a:p>
        </p:txBody>
      </p:sp>
      <p:sp>
        <p:nvSpPr>
          <p:cNvPr id="73" name="Rectangle 72"/>
          <p:cNvSpPr/>
          <p:nvPr/>
        </p:nvSpPr>
        <p:spPr>
          <a:xfrm>
            <a:off x="1371599" y="32113478"/>
            <a:ext cx="10972800" cy="5324535"/>
          </a:xfrm>
          <a:prstGeom prst="rect">
            <a:avLst/>
          </a:prstGeom>
        </p:spPr>
        <p:txBody>
          <a:bodyPr wrap="square">
            <a:spAutoFit/>
          </a:bodyPr>
          <a:lstStyle/>
          <a:p>
            <a:pPr marL="457200" lvl="0" indent="-457200">
              <a:buFont typeface="Wingdings" pitchFamily="2" charset="2"/>
              <a:buChar char="§"/>
            </a:pPr>
            <a:r>
              <a:rPr lang="en-US" sz="3400" dirty="0" smtClean="0">
                <a:solidFill>
                  <a:prstClr val="black"/>
                </a:solidFill>
                <a:cs typeface="Times New Roman"/>
              </a:rPr>
              <a:t>Generalized </a:t>
            </a:r>
            <a:r>
              <a:rPr lang="en-US" sz="3400" dirty="0">
                <a:solidFill>
                  <a:prstClr val="black"/>
                </a:solidFill>
                <a:cs typeface="Times New Roman"/>
              </a:rPr>
              <a:t>linear models to test hypotheses concerning the influence of landscape variables on amphibian species richness and site occupancy by individual species within 1000m of NAAMP survey locations. </a:t>
            </a:r>
            <a:endParaRPr lang="en-US" sz="3400" dirty="0" smtClean="0">
              <a:solidFill>
                <a:prstClr val="black"/>
              </a:solidFill>
              <a:cs typeface="Times New Roman"/>
            </a:endParaRPr>
          </a:p>
          <a:p>
            <a:pPr marL="457200" lvl="0" indent="-457200">
              <a:buFont typeface="Wingdings" pitchFamily="2" charset="2"/>
              <a:buChar char="§"/>
            </a:pPr>
            <a:endParaRPr lang="en-US" sz="3400" dirty="0">
              <a:solidFill>
                <a:prstClr val="black"/>
              </a:solidFill>
              <a:cs typeface="Times New Roman"/>
            </a:endParaRPr>
          </a:p>
          <a:p>
            <a:pPr marL="457200" lvl="0" indent="-457200">
              <a:buFont typeface="Wingdings" pitchFamily="2" charset="2"/>
              <a:buChar char="§"/>
            </a:pPr>
            <a:r>
              <a:rPr lang="en-US" sz="3400" dirty="0" smtClean="0">
                <a:solidFill>
                  <a:prstClr val="black"/>
                </a:solidFill>
                <a:cs typeface="Times New Roman"/>
              </a:rPr>
              <a:t>PRESENCE to determine site occupancy in order to build cumulative detection probability curves.</a:t>
            </a:r>
          </a:p>
          <a:p>
            <a:pPr marL="457200" lvl="0" indent="-457200">
              <a:buFont typeface="Wingdings" pitchFamily="2" charset="2"/>
              <a:buChar char="§"/>
            </a:pPr>
            <a:endParaRPr lang="en-US" sz="3400" dirty="0">
              <a:solidFill>
                <a:prstClr val="black"/>
              </a:solidFill>
              <a:cs typeface="Times New Roman"/>
            </a:endParaRPr>
          </a:p>
          <a:p>
            <a:pPr marL="457200" lvl="0" indent="-457200">
              <a:buFont typeface="Wingdings" pitchFamily="2" charset="2"/>
              <a:buChar char="§"/>
            </a:pPr>
            <a:r>
              <a:rPr lang="en-US" sz="3400" dirty="0" smtClean="0">
                <a:solidFill>
                  <a:prstClr val="black"/>
                </a:solidFill>
                <a:cs typeface="Times New Roman"/>
              </a:rPr>
              <a:t>Structural equation modeling to determine correlations between variables affecting species richness.</a:t>
            </a:r>
            <a:endParaRPr lang="en-US" sz="3400" dirty="0">
              <a:solidFill>
                <a:prstClr val="black"/>
              </a:solidFill>
              <a:cs typeface="Times New Roman"/>
            </a:endParaRPr>
          </a:p>
        </p:txBody>
      </p:sp>
      <p:graphicFrame>
        <p:nvGraphicFramePr>
          <p:cNvPr id="74" name="Table 73"/>
          <p:cNvGraphicFramePr>
            <a:graphicFrameLocks noGrp="1"/>
          </p:cNvGraphicFramePr>
          <p:nvPr>
            <p:extLst>
              <p:ext uri="{D42A27DB-BD31-4B8C-83A1-F6EECF244321}">
                <p14:modId xmlns:p14="http://schemas.microsoft.com/office/powerpoint/2010/main" val="2191774619"/>
              </p:ext>
            </p:extLst>
          </p:nvPr>
        </p:nvGraphicFramePr>
        <p:xfrm>
          <a:off x="14020800" y="32354520"/>
          <a:ext cx="10553700" cy="4785360"/>
        </p:xfrm>
        <a:graphic>
          <a:graphicData uri="http://schemas.openxmlformats.org/drawingml/2006/table">
            <a:tbl>
              <a:tblPr firstRow="1" bandRow="1">
                <a:tableStyleId>{5C22544A-7EE6-4342-B048-85BDC9FD1C3A}</a:tableStyleId>
              </a:tblPr>
              <a:tblGrid>
                <a:gridCol w="1986743"/>
                <a:gridCol w="8566957"/>
              </a:tblGrid>
              <a:tr h="0">
                <a:tc>
                  <a:txBody>
                    <a:bodyPr/>
                    <a:lstStyle/>
                    <a:p>
                      <a:pPr algn="ctr"/>
                      <a:r>
                        <a:rPr lang="en-US" sz="3400" u="none" dirty="0" smtClean="0">
                          <a:solidFill>
                            <a:schemeClr val="bg1"/>
                          </a:solidFill>
                          <a:latin typeface="+mj-lt"/>
                          <a:cs typeface="Times New Roman" pitchFamily="18" charset="0"/>
                        </a:rPr>
                        <a:t>Model</a:t>
                      </a:r>
                      <a:endParaRPr lang="en-US" sz="3400" u="none" dirty="0">
                        <a:solidFill>
                          <a:schemeClr val="bg1"/>
                        </a:solidFill>
                        <a:latin typeface="+mj-lt"/>
                        <a:cs typeface="Times New Roman" pitchFamily="18"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7933C"/>
                    </a:solidFill>
                  </a:tcPr>
                </a:tc>
                <a:tc>
                  <a:txBody>
                    <a:bodyPr/>
                    <a:lstStyle/>
                    <a:p>
                      <a:pPr algn="ctr"/>
                      <a:r>
                        <a:rPr lang="en-US" sz="3400" u="none" dirty="0" smtClean="0">
                          <a:solidFill>
                            <a:srgbClr val="FFFFFF"/>
                          </a:solidFill>
                          <a:latin typeface="+mj-lt"/>
                          <a:cs typeface="Times New Roman" pitchFamily="18" charset="0"/>
                        </a:rPr>
                        <a:t>Variables</a:t>
                      </a:r>
                      <a:endParaRPr lang="en-US" sz="3400" u="none" dirty="0">
                        <a:solidFill>
                          <a:srgbClr val="FFFFFF"/>
                        </a:solidFill>
                        <a:latin typeface="+mj-lt"/>
                        <a:cs typeface="Times New Roman" pitchFamily="18"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77933C"/>
                    </a:solidFill>
                  </a:tcPr>
                </a:tc>
              </a:tr>
              <a:tr h="0">
                <a:tc>
                  <a:txBody>
                    <a:bodyPr/>
                    <a:lstStyle/>
                    <a:p>
                      <a:pPr algn="l"/>
                      <a:r>
                        <a:rPr lang="en-US" sz="3400" dirty="0" smtClean="0">
                          <a:latin typeface="+mn-lt"/>
                          <a:cs typeface="Times New Roman" pitchFamily="18" charset="0"/>
                        </a:rPr>
                        <a:t>FULL</a:t>
                      </a:r>
                      <a:endParaRPr lang="en-US" sz="3400" b="0" dirty="0" smtClean="0">
                        <a:latin typeface="+mn-lt"/>
                        <a:cs typeface="Times New Roman" pitchFamily="18" charset="0"/>
                      </a:endParaRPr>
                    </a:p>
                  </a:txBody>
                  <a:tcPr anchor="ctr">
                    <a:lnT w="12700" cap="flat" cmpd="sng" algn="ctr">
                      <a:noFill/>
                      <a:prstDash val="solid"/>
                      <a:round/>
                      <a:headEnd type="none" w="med" len="med"/>
                      <a:tailEnd type="none" w="med" len="med"/>
                    </a:lnT>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3400" dirty="0" smtClean="0">
                          <a:latin typeface="+mn-lt"/>
                          <a:cs typeface="Times New Roman" pitchFamily="18" charset="0"/>
                        </a:rPr>
                        <a:t>% forest + % developed + wetland area </a:t>
                      </a:r>
                    </a:p>
                    <a:p>
                      <a:pPr marL="0" marR="0" indent="0" algn="ctr" defTabSz="5120640" rtl="0" eaLnBrk="1" fontAlgn="auto" latinLnBrk="0" hangingPunct="1">
                        <a:lnSpc>
                          <a:spcPct val="100000"/>
                        </a:lnSpc>
                        <a:spcBef>
                          <a:spcPts val="0"/>
                        </a:spcBef>
                        <a:spcAft>
                          <a:spcPts val="0"/>
                        </a:spcAft>
                        <a:buClrTx/>
                        <a:buSzTx/>
                        <a:buFontTx/>
                        <a:buNone/>
                        <a:tabLst/>
                        <a:defRPr/>
                      </a:pPr>
                      <a:r>
                        <a:rPr lang="en-US" sz="3400" dirty="0" smtClean="0">
                          <a:latin typeface="+mn-lt"/>
                          <a:cs typeface="Times New Roman" pitchFamily="18" charset="0"/>
                        </a:rPr>
                        <a:t>+ road </a:t>
                      </a:r>
                      <a:r>
                        <a:rPr lang="en-US" sz="3400" baseline="0" dirty="0" smtClean="0">
                          <a:latin typeface="+mn-lt"/>
                          <a:cs typeface="Times New Roman" pitchFamily="18" charset="0"/>
                        </a:rPr>
                        <a:t>length</a:t>
                      </a:r>
                      <a:r>
                        <a:rPr lang="en-US" sz="3400" dirty="0" smtClean="0">
                          <a:latin typeface="+mn-lt"/>
                          <a:cs typeface="Times New Roman" pitchFamily="18" charset="0"/>
                        </a:rPr>
                        <a:t> + traffic</a:t>
                      </a:r>
                    </a:p>
                  </a:txBody>
                  <a:tcPr anchor="ctr">
                    <a:lnT w="12700" cap="flat" cmpd="sng" algn="ctr">
                      <a:noFill/>
                      <a:prstDash val="solid"/>
                      <a:round/>
                      <a:headEnd type="none" w="med" len="med"/>
                      <a:tailEnd type="none" w="med" len="med"/>
                    </a:lnT>
                    <a:noFill/>
                  </a:tcPr>
                </a:tc>
              </a:tr>
              <a:tr h="0">
                <a:tc>
                  <a:txBody>
                    <a:bodyPr/>
                    <a:lstStyle/>
                    <a:p>
                      <a:pPr marL="0" marR="0" indent="0" algn="l" defTabSz="5120640" rtl="0" eaLnBrk="1" fontAlgn="auto" latinLnBrk="0" hangingPunct="1">
                        <a:lnSpc>
                          <a:spcPct val="100000"/>
                        </a:lnSpc>
                        <a:spcBef>
                          <a:spcPts val="0"/>
                        </a:spcBef>
                        <a:spcAft>
                          <a:spcPts val="0"/>
                        </a:spcAft>
                        <a:buClrTx/>
                        <a:buSzTx/>
                        <a:buFontTx/>
                        <a:buNone/>
                        <a:tabLst/>
                        <a:defRPr/>
                      </a:pPr>
                      <a:r>
                        <a:rPr lang="en-US" sz="3400" dirty="0" smtClean="0">
                          <a:latin typeface="+mn-lt"/>
                          <a:cs typeface="Times New Roman" pitchFamily="18" charset="0"/>
                        </a:rPr>
                        <a:t>ROADS</a:t>
                      </a:r>
                      <a:endParaRPr lang="en-US" sz="3400" b="0" dirty="0" smtClean="0">
                        <a:latin typeface="+mn-lt"/>
                        <a:cs typeface="Times New Roman" pitchFamily="18" charset="0"/>
                      </a:endParaRPr>
                    </a:p>
                  </a:txBody>
                  <a:tcPr anchor="ctr">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3400" dirty="0" smtClean="0">
                          <a:latin typeface="+mn-lt"/>
                          <a:cs typeface="Times New Roman" pitchFamily="18" charset="0"/>
                        </a:rPr>
                        <a:t>road length + traffic</a:t>
                      </a:r>
                    </a:p>
                  </a:txBody>
                  <a:tcPr anchor="ctr">
                    <a:noFill/>
                  </a:tcPr>
                </a:tc>
              </a:tr>
              <a:tr h="0">
                <a:tc>
                  <a:txBody>
                    <a:bodyPr/>
                    <a:lstStyle/>
                    <a:p>
                      <a:pPr algn="l"/>
                      <a:r>
                        <a:rPr lang="en-US" sz="3400" dirty="0" smtClean="0">
                          <a:latin typeface="+mn-lt"/>
                          <a:cs typeface="Times New Roman" pitchFamily="18" charset="0"/>
                        </a:rPr>
                        <a:t>DETECT</a:t>
                      </a:r>
                      <a:endParaRPr lang="en-US" sz="3400" b="0" dirty="0" smtClean="0">
                        <a:latin typeface="+mn-lt"/>
                        <a:cs typeface="Times New Roman" pitchFamily="18" charset="0"/>
                      </a:endParaRPr>
                    </a:p>
                  </a:txBody>
                  <a:tcPr anchor="ctr">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3400" dirty="0" smtClean="0">
                          <a:latin typeface="+mn-lt"/>
                          <a:cs typeface="Times New Roman" pitchFamily="18" charset="0"/>
                        </a:rPr>
                        <a:t>total surveys + noise level</a:t>
                      </a:r>
                    </a:p>
                  </a:txBody>
                  <a:tcPr anchor="ctr">
                    <a:noFill/>
                  </a:tcPr>
                </a:tc>
              </a:tr>
              <a:tr h="0">
                <a:tc>
                  <a:txBody>
                    <a:bodyPr/>
                    <a:lstStyle/>
                    <a:p>
                      <a:pPr algn="l"/>
                      <a:r>
                        <a:rPr lang="en-US" sz="3400" dirty="0" smtClean="0">
                          <a:latin typeface="+mn-lt"/>
                          <a:cs typeface="Times New Roman" pitchFamily="18" charset="0"/>
                        </a:rPr>
                        <a:t>LANDCOV</a:t>
                      </a:r>
                      <a:endParaRPr lang="en-US" sz="3400" b="0" dirty="0" smtClean="0">
                        <a:latin typeface="+mn-lt"/>
                        <a:cs typeface="Times New Roman" pitchFamily="18" charset="0"/>
                      </a:endParaRPr>
                    </a:p>
                  </a:txBody>
                  <a:tcPr anchor="ctr">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3400" dirty="0" smtClean="0">
                          <a:latin typeface="+mn-lt"/>
                          <a:cs typeface="Times New Roman" pitchFamily="18" charset="0"/>
                        </a:rPr>
                        <a:t>FULL w/o traffic</a:t>
                      </a:r>
                    </a:p>
                  </a:txBody>
                  <a:tcPr anchor="ctr">
                    <a:noFill/>
                  </a:tcPr>
                </a:tc>
              </a:tr>
              <a:tr h="0">
                <a:tc>
                  <a:txBody>
                    <a:bodyPr/>
                    <a:lstStyle/>
                    <a:p>
                      <a:pPr algn="l"/>
                      <a:r>
                        <a:rPr lang="en-US" sz="3400" dirty="0" smtClean="0">
                          <a:latin typeface="+mn-lt"/>
                          <a:cs typeface="Times New Roman" pitchFamily="18" charset="0"/>
                        </a:rPr>
                        <a:t>LANDNAT</a:t>
                      </a:r>
                      <a:endParaRPr lang="en-US" sz="3400" b="0" dirty="0" smtClean="0">
                        <a:latin typeface="+mn-lt"/>
                        <a:cs typeface="Times New Roman" pitchFamily="18" charset="0"/>
                      </a:endParaRPr>
                    </a:p>
                  </a:txBody>
                  <a:tcPr anchor="ctr">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3400" dirty="0" smtClean="0">
                          <a:latin typeface="+mn-lt"/>
                          <a:cs typeface="Times New Roman" pitchFamily="18" charset="0"/>
                        </a:rPr>
                        <a:t>% forest + wetland area</a:t>
                      </a:r>
                    </a:p>
                  </a:txBody>
                  <a:tcPr anchor="ctr">
                    <a:noFill/>
                  </a:tcPr>
                </a:tc>
              </a:tr>
              <a:tr h="0">
                <a:tc>
                  <a:txBody>
                    <a:bodyPr/>
                    <a:lstStyle/>
                    <a:p>
                      <a:pPr algn="l"/>
                      <a:r>
                        <a:rPr lang="en-US" sz="3400" dirty="0" smtClean="0">
                          <a:latin typeface="+mn-lt"/>
                          <a:cs typeface="Times New Roman" pitchFamily="18" charset="0"/>
                        </a:rPr>
                        <a:t>TOTDEV</a:t>
                      </a:r>
                      <a:endParaRPr lang="en-US" sz="3400" b="0" dirty="0" smtClean="0">
                        <a:latin typeface="+mn-lt"/>
                        <a:cs typeface="Times New Roman" pitchFamily="18" charset="0"/>
                      </a:endParaRPr>
                    </a:p>
                  </a:txBody>
                  <a:tcPr anchor="ctr">
                    <a:lnB w="12700" cap="flat" cmpd="sng" algn="ctr">
                      <a:solidFill>
                        <a:srgbClr val="000000"/>
                      </a:solidFill>
                      <a:prstDash val="solid"/>
                      <a:round/>
                      <a:headEnd type="none" w="med" len="med"/>
                      <a:tailEnd type="none" w="med" len="med"/>
                    </a:lnB>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3400" dirty="0" smtClean="0">
                          <a:latin typeface="+mn-lt"/>
                          <a:cs typeface="Times New Roman" pitchFamily="18" charset="0"/>
                        </a:rPr>
                        <a:t>% developed + road length + traffic + noise level</a:t>
                      </a:r>
                    </a:p>
                  </a:txBody>
                  <a:tcPr anchor="ctr">
                    <a:lnB w="12700" cap="flat" cmpd="sng" algn="ctr">
                      <a:solidFill>
                        <a:srgbClr val="000000"/>
                      </a:solidFill>
                      <a:prstDash val="solid"/>
                      <a:round/>
                      <a:headEnd type="none" w="med" len="med"/>
                      <a:tailEnd type="none" w="med" len="med"/>
                    </a:lnB>
                    <a:noFill/>
                  </a:tcPr>
                </a:tc>
              </a:tr>
            </a:tbl>
          </a:graphicData>
        </a:graphic>
      </p:graphicFrame>
      <p:sp>
        <p:nvSpPr>
          <p:cNvPr id="75" name="Rectangle 74"/>
          <p:cNvSpPr/>
          <p:nvPr/>
        </p:nvSpPr>
        <p:spPr>
          <a:xfrm>
            <a:off x="14020799" y="31242000"/>
            <a:ext cx="10972800" cy="914400"/>
          </a:xfrm>
          <a:prstGeom prst="rect">
            <a:avLst/>
          </a:prstGeom>
        </p:spPr>
        <p:txBody>
          <a:bodyPr wrap="none" anchor="ctr">
            <a:noAutofit/>
          </a:bodyPr>
          <a:lstStyle/>
          <a:p>
            <a:r>
              <a:rPr lang="en-US" sz="4800" b="1" dirty="0" smtClean="0">
                <a:solidFill>
                  <a:schemeClr val="accent3">
                    <a:lumMod val="50000"/>
                  </a:schemeClr>
                </a:solidFill>
                <a:cs typeface="Arial" pitchFamily="34" charset="0"/>
              </a:rPr>
              <a:t>Model Set</a:t>
            </a:r>
            <a:endParaRPr lang="en-US" sz="4800" b="1" dirty="0">
              <a:solidFill>
                <a:schemeClr val="accent3">
                  <a:lumMod val="50000"/>
                </a:schemeClr>
              </a:solidFill>
              <a:cs typeface="Arial" pitchFamily="34" charset="0"/>
            </a:endParaRPr>
          </a:p>
        </p:txBody>
      </p:sp>
      <p:pic>
        <p:nvPicPr>
          <p:cNvPr id="77"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r="32963"/>
          <a:stretch/>
        </p:blipFill>
        <p:spPr bwMode="auto">
          <a:xfrm>
            <a:off x="39505149" y="11475958"/>
            <a:ext cx="7822004" cy="925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0" name="Rectangle 79"/>
          <p:cNvSpPr/>
          <p:nvPr/>
        </p:nvSpPr>
        <p:spPr>
          <a:xfrm>
            <a:off x="39547799" y="8885158"/>
            <a:ext cx="10058400" cy="1754326"/>
          </a:xfrm>
          <a:prstGeom prst="rect">
            <a:avLst/>
          </a:prstGeom>
        </p:spPr>
        <p:txBody>
          <a:bodyPr wrap="square">
            <a:spAutoFit/>
          </a:bodyPr>
          <a:lstStyle/>
          <a:p>
            <a:pPr algn="just"/>
            <a:r>
              <a:rPr lang="en-US" sz="3600" dirty="0">
                <a:cs typeface="Times New Roman"/>
              </a:rPr>
              <a:t>C</a:t>
            </a:r>
            <a:r>
              <a:rPr lang="en-US" sz="3600" dirty="0" smtClean="0">
                <a:cs typeface="Times New Roman"/>
              </a:rPr>
              <a:t>ars </a:t>
            </a:r>
            <a:r>
              <a:rPr lang="en-US" sz="3600" dirty="0">
                <a:cs typeface="Times New Roman"/>
              </a:rPr>
              <a:t>cause noise and noise reduces detection, </a:t>
            </a:r>
            <a:r>
              <a:rPr lang="en-US" sz="3600" dirty="0" smtClean="0">
                <a:cs typeface="Times New Roman"/>
              </a:rPr>
              <a:t>making it difficult </a:t>
            </a:r>
            <a:r>
              <a:rPr lang="en-US" sz="3600" dirty="0">
                <a:cs typeface="Times New Roman"/>
              </a:rPr>
              <a:t>to isolate the influence of these </a:t>
            </a:r>
            <a:r>
              <a:rPr lang="en-US" sz="3600" dirty="0" smtClean="0">
                <a:cs typeface="Times New Roman"/>
              </a:rPr>
              <a:t>factors.</a:t>
            </a:r>
            <a:endParaRPr lang="en-US" sz="3600" dirty="0">
              <a:cs typeface="Times New Roman"/>
            </a:endParaRPr>
          </a:p>
        </p:txBody>
      </p:sp>
      <p:sp>
        <p:nvSpPr>
          <p:cNvPr id="81" name="Rectangle 80"/>
          <p:cNvSpPr/>
          <p:nvPr/>
        </p:nvSpPr>
        <p:spPr>
          <a:xfrm>
            <a:off x="46896550" y="14184928"/>
            <a:ext cx="2785849" cy="4031873"/>
          </a:xfrm>
          <a:prstGeom prst="rect">
            <a:avLst/>
          </a:prstGeom>
        </p:spPr>
        <p:txBody>
          <a:bodyPr wrap="square">
            <a:spAutoFit/>
          </a:bodyPr>
          <a:lstStyle/>
          <a:p>
            <a:r>
              <a:rPr lang="en-US" sz="3200" dirty="0" smtClean="0">
                <a:cs typeface="Times New Roman"/>
              </a:rPr>
              <a:t>High </a:t>
            </a:r>
            <a:r>
              <a:rPr lang="en-US" sz="3200" dirty="0">
                <a:cs typeface="Times New Roman"/>
              </a:rPr>
              <a:t>coefficient between noise level and car mean </a:t>
            </a:r>
            <a:r>
              <a:rPr lang="en-US" sz="3200" dirty="0" smtClean="0">
                <a:cs typeface="Times New Roman"/>
              </a:rPr>
              <a:t>creates difficulties in differentiating them in analyses,</a:t>
            </a:r>
            <a:endParaRPr lang="en-US" sz="3200" dirty="0">
              <a:cs typeface="Times New Roman"/>
            </a:endParaRPr>
          </a:p>
        </p:txBody>
      </p:sp>
      <p:graphicFrame>
        <p:nvGraphicFramePr>
          <p:cNvPr id="82" name="Table 81"/>
          <p:cNvGraphicFramePr>
            <a:graphicFrameLocks noGrp="1"/>
          </p:cNvGraphicFramePr>
          <p:nvPr>
            <p:extLst>
              <p:ext uri="{D42A27DB-BD31-4B8C-83A1-F6EECF244321}">
                <p14:modId xmlns:p14="http://schemas.microsoft.com/office/powerpoint/2010/main" val="2565247442"/>
              </p:ext>
            </p:extLst>
          </p:nvPr>
        </p:nvGraphicFramePr>
        <p:xfrm>
          <a:off x="27481705" y="11293078"/>
          <a:ext cx="10043023" cy="4297680"/>
        </p:xfrm>
        <a:graphic>
          <a:graphicData uri="http://schemas.openxmlformats.org/drawingml/2006/table">
            <a:tbl>
              <a:tblPr firstRow="1" bandRow="1">
                <a:tableStyleId>{5C22544A-7EE6-4342-B048-85BDC9FD1C3A}</a:tableStyleId>
              </a:tblPr>
              <a:tblGrid>
                <a:gridCol w="5150268"/>
                <a:gridCol w="1879848"/>
                <a:gridCol w="3012907"/>
              </a:tblGrid>
              <a:tr h="0">
                <a:tc>
                  <a:txBody>
                    <a:bodyPr/>
                    <a:lstStyle/>
                    <a:p>
                      <a:pPr algn="ctr"/>
                      <a:r>
                        <a:rPr lang="en-US" sz="2800" u="none" dirty="0" smtClean="0">
                          <a:solidFill>
                            <a:srgbClr val="FFFFFF"/>
                          </a:solidFill>
                          <a:latin typeface="Arial"/>
                          <a:cs typeface="Arial"/>
                        </a:rPr>
                        <a:t>Species</a:t>
                      </a:r>
                      <a:r>
                        <a:rPr lang="en-US" sz="2800" u="none" baseline="0" dirty="0" smtClean="0">
                          <a:solidFill>
                            <a:srgbClr val="FFFFFF"/>
                          </a:solidFill>
                          <a:latin typeface="Arial"/>
                          <a:cs typeface="Arial"/>
                        </a:rPr>
                        <a:t> Richness</a:t>
                      </a:r>
                      <a:endParaRPr lang="en-US" sz="2800" u="none" dirty="0">
                        <a:solidFill>
                          <a:srgbClr val="FFFFFF"/>
                        </a:solidFill>
                        <a:latin typeface="Arial"/>
                        <a:cs typeface="Arial"/>
                      </a:endParaRPr>
                    </a:p>
                  </a:txBody>
                  <a:tcPr anchor="ctr">
                    <a:solidFill>
                      <a:srgbClr val="77933C"/>
                    </a:solidFill>
                  </a:tcPr>
                </a:tc>
                <a:tc>
                  <a:txBody>
                    <a:bodyPr/>
                    <a:lstStyle/>
                    <a:p>
                      <a:pPr algn="ctr"/>
                      <a:r>
                        <a:rPr lang="en-US" sz="2800" u="none" dirty="0" smtClean="0">
                          <a:solidFill>
                            <a:schemeClr val="bg1"/>
                          </a:solidFill>
                          <a:latin typeface="Arial"/>
                          <a:cs typeface="Arial"/>
                        </a:rPr>
                        <a:t>Best Model</a:t>
                      </a:r>
                      <a:endParaRPr lang="en-US" sz="2800" u="none" dirty="0">
                        <a:solidFill>
                          <a:schemeClr val="bg1"/>
                        </a:solidFill>
                        <a:latin typeface="Arial"/>
                        <a:cs typeface="Arial"/>
                      </a:endParaRPr>
                    </a:p>
                  </a:txBody>
                  <a:tcPr anchor="ctr">
                    <a:solidFill>
                      <a:srgbClr val="77933C"/>
                    </a:solid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2800" u="none" dirty="0" smtClean="0">
                          <a:solidFill>
                            <a:srgbClr val="FFFFFF"/>
                          </a:solidFill>
                          <a:latin typeface="Arial"/>
                          <a:cs typeface="Arial"/>
                        </a:rPr>
                        <a:t>Best Single </a:t>
                      </a:r>
                      <a:r>
                        <a:rPr lang="en-US" sz="2800" u="none" baseline="0" dirty="0" smtClean="0">
                          <a:solidFill>
                            <a:srgbClr val="FFFFFF"/>
                          </a:solidFill>
                          <a:latin typeface="Arial"/>
                          <a:cs typeface="Arial"/>
                        </a:rPr>
                        <a:t>Variable</a:t>
                      </a:r>
                      <a:endParaRPr lang="en-US" sz="2800" u="none" dirty="0" smtClean="0">
                        <a:solidFill>
                          <a:srgbClr val="FFFFFF"/>
                        </a:solidFill>
                        <a:latin typeface="Arial"/>
                        <a:cs typeface="Arial"/>
                      </a:endParaRPr>
                    </a:p>
                  </a:txBody>
                  <a:tcPr anchor="ctr">
                    <a:solidFill>
                      <a:srgbClr val="77933C"/>
                    </a:solidFill>
                  </a:tcPr>
                </a:tc>
              </a:tr>
              <a:tr h="0">
                <a:tc>
                  <a:txBody>
                    <a:bodyPr/>
                    <a:lstStyle/>
                    <a:p>
                      <a:pPr algn="ctr"/>
                      <a:r>
                        <a:rPr lang="en-US" sz="2800" b="0" dirty="0" smtClean="0">
                          <a:latin typeface="Arial"/>
                          <a:cs typeface="Arial"/>
                        </a:rPr>
                        <a:t>All</a:t>
                      </a:r>
                      <a:r>
                        <a:rPr lang="en-US" sz="2800" b="0" baseline="0" dirty="0" smtClean="0">
                          <a:latin typeface="Arial"/>
                          <a:cs typeface="Arial"/>
                        </a:rPr>
                        <a:t> species</a:t>
                      </a:r>
                      <a:endParaRPr lang="en-US" sz="2800" b="0" dirty="0" smtClean="0">
                        <a:latin typeface="Arial"/>
                        <a:cs typeface="Arial"/>
                      </a:endParaRPr>
                    </a:p>
                  </a:txBody>
                  <a:tcPr anchor="ctr">
                    <a:noFill/>
                  </a:tcPr>
                </a:tc>
                <a:tc>
                  <a:txBody>
                    <a:bodyPr/>
                    <a:lstStyle/>
                    <a:p>
                      <a:pPr algn="ctr"/>
                      <a:r>
                        <a:rPr lang="en-US" sz="2800" dirty="0" smtClean="0">
                          <a:latin typeface="Arial"/>
                          <a:cs typeface="Arial"/>
                        </a:rPr>
                        <a:t>FULL</a:t>
                      </a:r>
                      <a:endParaRPr lang="en-US" sz="2800" dirty="0">
                        <a:latin typeface="Arial"/>
                        <a:cs typeface="Arial"/>
                      </a:endParaRPr>
                    </a:p>
                  </a:txBody>
                  <a:tcPr anchor="ctr">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2800" dirty="0" smtClean="0">
                          <a:latin typeface="Arial"/>
                          <a:cs typeface="Arial"/>
                        </a:rPr>
                        <a:t>TRAFFIC </a:t>
                      </a:r>
                    </a:p>
                  </a:txBody>
                  <a:tcPr anchor="ctr">
                    <a:noFill/>
                  </a:tcPr>
                </a:tc>
              </a:tr>
              <a:tr h="0">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2800" b="0" dirty="0" smtClean="0">
                          <a:latin typeface="Arial"/>
                          <a:cs typeface="Arial"/>
                        </a:rPr>
                        <a:t>All species for</a:t>
                      </a:r>
                      <a:r>
                        <a:rPr lang="en-US" sz="2800" b="0" baseline="0" dirty="0" smtClean="0">
                          <a:latin typeface="Arial"/>
                          <a:cs typeface="Arial"/>
                        </a:rPr>
                        <a:t> surveys </a:t>
                      </a:r>
                    </a:p>
                    <a:p>
                      <a:pPr marL="0" marR="0" indent="0" algn="ctr" defTabSz="5120640" rtl="0" eaLnBrk="1" fontAlgn="auto" latinLnBrk="0" hangingPunct="1">
                        <a:lnSpc>
                          <a:spcPct val="100000"/>
                        </a:lnSpc>
                        <a:spcBef>
                          <a:spcPts val="0"/>
                        </a:spcBef>
                        <a:spcAft>
                          <a:spcPts val="0"/>
                        </a:spcAft>
                        <a:buClrTx/>
                        <a:buSzTx/>
                        <a:buFontTx/>
                        <a:buNone/>
                        <a:tabLst/>
                        <a:defRPr/>
                      </a:pPr>
                      <a:r>
                        <a:rPr lang="en-US" sz="2800" b="0" baseline="0" dirty="0" smtClean="0">
                          <a:latin typeface="Arial"/>
                          <a:cs typeface="Arial"/>
                        </a:rPr>
                        <a:t>without </a:t>
                      </a:r>
                      <a:r>
                        <a:rPr lang="en-US" sz="2800" b="0" dirty="0" smtClean="0">
                          <a:latin typeface="Arial"/>
                          <a:cs typeface="Arial"/>
                        </a:rPr>
                        <a:t>noise</a:t>
                      </a:r>
                    </a:p>
                  </a:txBody>
                  <a:tcPr anchor="ctr">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2800" dirty="0" smtClean="0">
                          <a:latin typeface="Arial"/>
                          <a:cs typeface="Arial"/>
                        </a:rPr>
                        <a:t>FULL</a:t>
                      </a:r>
                    </a:p>
                  </a:txBody>
                  <a:tcPr anchor="ctr">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2800" dirty="0" smtClean="0">
                          <a:latin typeface="Arial"/>
                          <a:cs typeface="Arial"/>
                        </a:rPr>
                        <a:t>TRAFFIC </a:t>
                      </a:r>
                    </a:p>
                  </a:txBody>
                  <a:tcPr anchor="ctr">
                    <a:noFill/>
                  </a:tcPr>
                </a:tc>
              </a:tr>
              <a:tr h="0">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2800" b="0" dirty="0" smtClean="0">
                          <a:latin typeface="Arial"/>
                          <a:cs typeface="Arial"/>
                        </a:rPr>
                        <a:t>Only</a:t>
                      </a:r>
                      <a:r>
                        <a:rPr lang="en-US" sz="2800" b="0" baseline="0" dirty="0" smtClean="0">
                          <a:latin typeface="Arial"/>
                          <a:cs typeface="Arial"/>
                        </a:rPr>
                        <a:t> s</a:t>
                      </a:r>
                      <a:r>
                        <a:rPr lang="en-US" sz="2800" b="0" dirty="0" smtClean="0">
                          <a:latin typeface="Arial"/>
                          <a:cs typeface="Arial"/>
                        </a:rPr>
                        <a:t>pecies with</a:t>
                      </a:r>
                    </a:p>
                    <a:p>
                      <a:pPr marL="0" marR="0" indent="0" algn="ctr" defTabSz="5120640" rtl="0" eaLnBrk="1" fontAlgn="auto" latinLnBrk="0" hangingPunct="1">
                        <a:lnSpc>
                          <a:spcPct val="100000"/>
                        </a:lnSpc>
                        <a:spcBef>
                          <a:spcPts val="0"/>
                        </a:spcBef>
                        <a:spcAft>
                          <a:spcPts val="0"/>
                        </a:spcAft>
                        <a:buClrTx/>
                        <a:buSzTx/>
                        <a:buFontTx/>
                        <a:buNone/>
                        <a:tabLst/>
                        <a:defRPr/>
                      </a:pPr>
                      <a:r>
                        <a:rPr lang="en-US" sz="2800" b="0" dirty="0" smtClean="0">
                          <a:latin typeface="Arial"/>
                          <a:cs typeface="Arial"/>
                        </a:rPr>
                        <a:t> &gt;90% detection probability</a:t>
                      </a:r>
                    </a:p>
                  </a:txBody>
                  <a:tcPr anchor="ctr">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2800" dirty="0" smtClean="0">
                          <a:latin typeface="Arial"/>
                          <a:cs typeface="Arial"/>
                        </a:rPr>
                        <a:t>FULL</a:t>
                      </a:r>
                    </a:p>
                  </a:txBody>
                  <a:tcPr anchor="ctr">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2800" dirty="0" smtClean="0">
                          <a:latin typeface="Arial"/>
                          <a:cs typeface="Arial"/>
                        </a:rPr>
                        <a:t>TRAFFIC </a:t>
                      </a:r>
                    </a:p>
                  </a:txBody>
                  <a:tcPr anchor="ctr">
                    <a:noFill/>
                  </a:tcPr>
                </a:tc>
              </a:tr>
              <a:tr h="0">
                <a:tc>
                  <a:txBody>
                    <a:bodyPr/>
                    <a:lstStyle/>
                    <a:p>
                      <a:pPr algn="ctr"/>
                      <a:r>
                        <a:rPr lang="en-US" sz="2800" b="0" baseline="0" dirty="0" smtClean="0">
                          <a:latin typeface="Arial"/>
                          <a:cs typeface="Arial"/>
                        </a:rPr>
                        <a:t>Sites with at least </a:t>
                      </a:r>
                    </a:p>
                    <a:p>
                      <a:pPr algn="ctr"/>
                      <a:r>
                        <a:rPr lang="en-US" sz="2800" b="0" baseline="0" dirty="0" smtClean="0">
                          <a:latin typeface="Arial"/>
                          <a:cs typeface="Arial"/>
                        </a:rPr>
                        <a:t>one rare species detected</a:t>
                      </a:r>
                      <a:endParaRPr lang="en-US" sz="2800" b="0" dirty="0" smtClean="0">
                        <a:latin typeface="Arial"/>
                        <a:cs typeface="Arial"/>
                      </a:endParaRPr>
                    </a:p>
                  </a:txBody>
                  <a:tcPr anchor="ctr">
                    <a:lnB w="12700" cap="flat" cmpd="sng" algn="ctr">
                      <a:solidFill>
                        <a:srgbClr val="000000"/>
                      </a:solidFill>
                      <a:prstDash val="solid"/>
                      <a:round/>
                      <a:headEnd type="none" w="med" len="med"/>
                      <a:tailEnd type="none" w="med" len="med"/>
                    </a:lnB>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2800" dirty="0" smtClean="0">
                          <a:latin typeface="Arial"/>
                          <a:cs typeface="Arial"/>
                        </a:rPr>
                        <a:t>FULL</a:t>
                      </a:r>
                    </a:p>
                  </a:txBody>
                  <a:tcPr anchor="ctr">
                    <a:lnB w="12700" cap="flat" cmpd="sng" algn="ctr">
                      <a:solidFill>
                        <a:srgbClr val="000000"/>
                      </a:solidFill>
                      <a:prstDash val="solid"/>
                      <a:round/>
                      <a:headEnd type="none" w="med" len="med"/>
                      <a:tailEnd type="none" w="med" len="med"/>
                    </a:lnB>
                    <a:noFill/>
                  </a:tcPr>
                </a:tc>
                <a:tc>
                  <a:txBody>
                    <a:bodyPr/>
                    <a:lstStyle/>
                    <a:p>
                      <a:pPr marL="0" marR="0" indent="0" algn="ctr" defTabSz="5120640" rtl="0" eaLnBrk="1" fontAlgn="auto" latinLnBrk="0" hangingPunct="1">
                        <a:lnSpc>
                          <a:spcPct val="100000"/>
                        </a:lnSpc>
                        <a:spcBef>
                          <a:spcPts val="0"/>
                        </a:spcBef>
                        <a:spcAft>
                          <a:spcPts val="0"/>
                        </a:spcAft>
                        <a:buClrTx/>
                        <a:buSzTx/>
                        <a:buFontTx/>
                        <a:buNone/>
                        <a:tabLst/>
                        <a:defRPr/>
                      </a:pPr>
                      <a:r>
                        <a:rPr lang="en-US" sz="2800" dirty="0" smtClean="0">
                          <a:latin typeface="Arial"/>
                          <a:cs typeface="Arial"/>
                        </a:rPr>
                        <a:t>TRAFFIC </a:t>
                      </a:r>
                    </a:p>
                  </a:txBody>
                  <a:tcPr anchor="ctr">
                    <a:lnB w="12700" cap="flat" cmpd="sng" algn="ctr">
                      <a:solidFill>
                        <a:srgbClr val="000000"/>
                      </a:solidFill>
                      <a:prstDash val="solid"/>
                      <a:round/>
                      <a:headEnd type="none" w="med" len="med"/>
                      <a:tailEnd type="none" w="med" len="med"/>
                    </a:lnB>
                    <a:noFill/>
                  </a:tcPr>
                </a:tc>
              </a:tr>
            </a:tbl>
          </a:graphicData>
        </a:graphic>
      </p:graphicFrame>
      <p:sp>
        <p:nvSpPr>
          <p:cNvPr id="83" name="Rectangle 82"/>
          <p:cNvSpPr/>
          <p:nvPr/>
        </p:nvSpPr>
        <p:spPr>
          <a:xfrm>
            <a:off x="27466327" y="8905210"/>
            <a:ext cx="10430208" cy="1754326"/>
          </a:xfrm>
          <a:prstGeom prst="rect">
            <a:avLst/>
          </a:prstGeom>
        </p:spPr>
        <p:txBody>
          <a:bodyPr wrap="square">
            <a:spAutoFit/>
          </a:bodyPr>
          <a:lstStyle/>
          <a:p>
            <a:pPr lvl="0" algn="just"/>
            <a:r>
              <a:rPr lang="en-US" sz="3600" dirty="0">
                <a:solidFill>
                  <a:prstClr val="black"/>
                </a:solidFill>
                <a:cs typeface="Times New Roman"/>
              </a:rPr>
              <a:t>Models incorporating local traffic </a:t>
            </a:r>
            <a:r>
              <a:rPr lang="en-US" sz="3600" dirty="0" smtClean="0">
                <a:solidFill>
                  <a:prstClr val="black"/>
                </a:solidFill>
                <a:cs typeface="Times New Roman"/>
              </a:rPr>
              <a:t>volume and development </a:t>
            </a:r>
            <a:r>
              <a:rPr lang="en-US" sz="3600" dirty="0">
                <a:solidFill>
                  <a:prstClr val="black"/>
                </a:solidFill>
                <a:cs typeface="Times New Roman"/>
              </a:rPr>
              <a:t>were the best predictors of amphibian species richness and </a:t>
            </a:r>
            <a:r>
              <a:rPr lang="en-US" sz="3600" dirty="0" smtClean="0">
                <a:solidFill>
                  <a:prstClr val="black"/>
                </a:solidFill>
                <a:cs typeface="Times New Roman"/>
              </a:rPr>
              <a:t>occupancy </a:t>
            </a:r>
            <a:r>
              <a:rPr lang="en-US" sz="3600" dirty="0">
                <a:solidFill>
                  <a:prstClr val="black"/>
                </a:solidFill>
                <a:cs typeface="Times New Roman"/>
              </a:rPr>
              <a:t>by individual species.  </a:t>
            </a:r>
          </a:p>
        </p:txBody>
      </p:sp>
      <p:pic>
        <p:nvPicPr>
          <p:cNvPr id="84" name="Picture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307417" y="20650200"/>
            <a:ext cx="11060782" cy="7996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5" name="Rectangle 84"/>
          <p:cNvSpPr/>
          <p:nvPr/>
        </p:nvSpPr>
        <p:spPr>
          <a:xfrm>
            <a:off x="39539422" y="28515268"/>
            <a:ext cx="10142977" cy="2862322"/>
          </a:xfrm>
          <a:prstGeom prst="rect">
            <a:avLst/>
          </a:prstGeom>
        </p:spPr>
        <p:txBody>
          <a:bodyPr wrap="square">
            <a:spAutoFit/>
          </a:bodyPr>
          <a:lstStyle/>
          <a:p>
            <a:pPr algn="just"/>
            <a:r>
              <a:rPr lang="en-US" sz="3600" dirty="0">
                <a:cs typeface="Times New Roman"/>
              </a:rPr>
              <a:t>In </a:t>
            </a:r>
            <a:r>
              <a:rPr lang="en-US" sz="3600" dirty="0" smtClean="0">
                <a:cs typeface="Times New Roman"/>
              </a:rPr>
              <a:t>10 of 11 </a:t>
            </a:r>
            <a:r>
              <a:rPr lang="en-US" sz="3600" dirty="0">
                <a:cs typeface="Times New Roman"/>
              </a:rPr>
              <a:t>species examined, traffic volume was more closely associated with site occupancy than road </a:t>
            </a:r>
            <a:r>
              <a:rPr lang="en-US" sz="3600" dirty="0" smtClean="0">
                <a:cs typeface="Times New Roman"/>
              </a:rPr>
              <a:t>length, </a:t>
            </a:r>
            <a:r>
              <a:rPr lang="en-US" sz="3600" dirty="0" smtClean="0">
                <a:cs typeface="Times New Roman" pitchFamily="18" charset="0"/>
              </a:rPr>
              <a:t> </a:t>
            </a:r>
            <a:r>
              <a:rPr lang="en-US" sz="3600" dirty="0">
                <a:cs typeface="Times New Roman" pitchFamily="18" charset="0"/>
              </a:rPr>
              <a:t>though structural equation models suggested the two factors had effects of similar </a:t>
            </a:r>
            <a:r>
              <a:rPr lang="en-US" sz="3600" dirty="0" smtClean="0">
                <a:cs typeface="Times New Roman" pitchFamily="18" charset="0"/>
              </a:rPr>
              <a:t>magnitude</a:t>
            </a:r>
            <a:r>
              <a:rPr lang="en-US" sz="3600" dirty="0" smtClean="0">
                <a:cs typeface="Times New Roman"/>
              </a:rPr>
              <a:t>.</a:t>
            </a:r>
            <a:endParaRPr lang="en-US" sz="3600" dirty="0">
              <a:cs typeface="Times New Roman"/>
            </a:endParaRPr>
          </a:p>
        </p:txBody>
      </p:sp>
      <p:pic>
        <p:nvPicPr>
          <p:cNvPr id="8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7549233" y="16225732"/>
            <a:ext cx="9712566" cy="7061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7" name="Table 6"/>
          <p:cNvGraphicFramePr>
            <a:graphicFrameLocks noGrp="1"/>
          </p:cNvGraphicFramePr>
          <p:nvPr>
            <p:extLst>
              <p:ext uri="{D42A27DB-BD31-4B8C-83A1-F6EECF244321}">
                <p14:modId xmlns:p14="http://schemas.microsoft.com/office/powerpoint/2010/main" val="667225198"/>
              </p:ext>
            </p:extLst>
          </p:nvPr>
        </p:nvGraphicFramePr>
        <p:xfrm>
          <a:off x="27469809" y="24536400"/>
          <a:ext cx="10096790" cy="2316480"/>
        </p:xfrm>
        <a:graphic>
          <a:graphicData uri="http://schemas.openxmlformats.org/drawingml/2006/table">
            <a:tbl>
              <a:tblPr firstRow="1" bandRow="1">
                <a:tableStyleId>{5C22544A-7EE6-4342-B048-85BDC9FD1C3A}</a:tableStyleId>
              </a:tblPr>
              <a:tblGrid>
                <a:gridCol w="5905790"/>
                <a:gridCol w="4191000"/>
              </a:tblGrid>
              <a:tr h="0">
                <a:tc>
                  <a:txBody>
                    <a:bodyPr/>
                    <a:lstStyle/>
                    <a:p>
                      <a:pPr algn="ctr"/>
                      <a:r>
                        <a:rPr lang="en-US" sz="3200" dirty="0" smtClean="0">
                          <a:latin typeface="+mj-lt"/>
                          <a:cs typeface="Times New Roman" pitchFamily="18" charset="0"/>
                        </a:rPr>
                        <a:t>Species</a:t>
                      </a:r>
                      <a:endParaRPr lang="en-US" sz="3200" dirty="0">
                        <a:latin typeface="+mj-lt"/>
                        <a:cs typeface="Times New Roman" pitchFamily="18" charset="0"/>
                      </a:endParaRPr>
                    </a:p>
                  </a:txBody>
                  <a:tcPr>
                    <a:solidFill>
                      <a:schemeClr val="accent3">
                        <a:lumMod val="75000"/>
                      </a:schemeClr>
                    </a:solidFill>
                  </a:tcPr>
                </a:tc>
                <a:tc>
                  <a:txBody>
                    <a:bodyPr/>
                    <a:lstStyle/>
                    <a:p>
                      <a:pPr algn="ctr"/>
                      <a:r>
                        <a:rPr lang="en-US" sz="3200" dirty="0" smtClean="0">
                          <a:latin typeface="+mj-lt"/>
                          <a:cs typeface="Times New Roman" pitchFamily="18" charset="0"/>
                        </a:rPr>
                        <a:t>Habitat</a:t>
                      </a:r>
                      <a:r>
                        <a:rPr lang="en-US" sz="3200" baseline="0" dirty="0" smtClean="0">
                          <a:latin typeface="+mj-lt"/>
                          <a:cs typeface="Times New Roman" pitchFamily="18" charset="0"/>
                        </a:rPr>
                        <a:t> Split Type</a:t>
                      </a:r>
                      <a:endParaRPr lang="en-US" sz="3200" dirty="0">
                        <a:latin typeface="+mj-lt"/>
                        <a:cs typeface="Times New Roman" pitchFamily="18" charset="0"/>
                      </a:endParaRPr>
                    </a:p>
                  </a:txBody>
                  <a:tcPr>
                    <a:solidFill>
                      <a:schemeClr val="accent3">
                        <a:lumMod val="75000"/>
                      </a:schemeClr>
                    </a:solidFill>
                  </a:tcPr>
                </a:tc>
              </a:tr>
              <a:tr h="0">
                <a:tc>
                  <a:txBody>
                    <a:bodyPr/>
                    <a:lstStyle/>
                    <a:p>
                      <a:pPr algn="l"/>
                      <a:r>
                        <a:rPr lang="en-US" sz="3200" i="1" dirty="0" err="1" smtClean="0">
                          <a:latin typeface="+mj-lt"/>
                          <a:cs typeface="Times New Roman" pitchFamily="18" charset="0"/>
                        </a:rPr>
                        <a:t>Hyla</a:t>
                      </a:r>
                      <a:r>
                        <a:rPr lang="en-US" sz="3200" i="1" dirty="0" smtClean="0">
                          <a:latin typeface="+mj-lt"/>
                          <a:cs typeface="Times New Roman" pitchFamily="18" charset="0"/>
                        </a:rPr>
                        <a:t> </a:t>
                      </a:r>
                      <a:r>
                        <a:rPr lang="en-US" sz="3200" i="1" dirty="0" err="1" smtClean="0">
                          <a:latin typeface="+mj-lt"/>
                          <a:cs typeface="Times New Roman" pitchFamily="18" charset="0"/>
                        </a:rPr>
                        <a:t>cinerea</a:t>
                      </a:r>
                      <a:endParaRPr lang="en-US" sz="3200" i="1" dirty="0">
                        <a:latin typeface="+mj-lt"/>
                        <a:cs typeface="Times New Roman" pitchFamily="18" charset="0"/>
                      </a:endParaRPr>
                    </a:p>
                  </a:txBody>
                  <a:tcPr>
                    <a:noFill/>
                  </a:tcPr>
                </a:tc>
                <a:tc>
                  <a:txBody>
                    <a:bodyPr/>
                    <a:lstStyle/>
                    <a:p>
                      <a:pPr algn="ctr"/>
                      <a:r>
                        <a:rPr lang="en-US" sz="3200" dirty="0" smtClean="0"/>
                        <a:t>DEV</a:t>
                      </a:r>
                      <a:endParaRPr lang="en-US" sz="3200" dirty="0"/>
                    </a:p>
                  </a:txBody>
                  <a:tcPr>
                    <a:noFill/>
                  </a:tcPr>
                </a:tc>
              </a:tr>
              <a:tr h="0">
                <a:tc>
                  <a:txBody>
                    <a:bodyPr/>
                    <a:lstStyle/>
                    <a:p>
                      <a:pPr algn="l"/>
                      <a:r>
                        <a:rPr lang="en-US" sz="3200" i="1" dirty="0" err="1" smtClean="0">
                          <a:latin typeface="+mj-lt"/>
                          <a:cs typeface="Times New Roman" pitchFamily="18" charset="0"/>
                        </a:rPr>
                        <a:t>Hyla</a:t>
                      </a:r>
                      <a:r>
                        <a:rPr lang="en-US" sz="3200" i="1" baseline="0" dirty="0" smtClean="0">
                          <a:latin typeface="+mj-lt"/>
                          <a:cs typeface="Times New Roman" pitchFamily="18" charset="0"/>
                        </a:rPr>
                        <a:t> </a:t>
                      </a:r>
                      <a:r>
                        <a:rPr lang="en-US" sz="3200" i="1" baseline="0" dirty="0" err="1" smtClean="0">
                          <a:latin typeface="+mj-lt"/>
                          <a:cs typeface="Times New Roman" pitchFamily="18" charset="0"/>
                        </a:rPr>
                        <a:t>chrysoscelis</a:t>
                      </a:r>
                      <a:r>
                        <a:rPr lang="en-US" sz="3200" i="1" baseline="0" dirty="0" smtClean="0">
                          <a:latin typeface="+mj-lt"/>
                          <a:cs typeface="Times New Roman" pitchFamily="18" charset="0"/>
                        </a:rPr>
                        <a:t>/</a:t>
                      </a:r>
                      <a:r>
                        <a:rPr lang="en-US" sz="3200" i="1" baseline="0" dirty="0" err="1" smtClean="0">
                          <a:latin typeface="+mj-lt"/>
                          <a:cs typeface="Times New Roman" pitchFamily="18" charset="0"/>
                        </a:rPr>
                        <a:t>versicolor</a:t>
                      </a:r>
                      <a:endParaRPr lang="en-US" sz="3200" i="1" dirty="0">
                        <a:latin typeface="+mj-lt"/>
                        <a:cs typeface="Times New Roman" pitchFamily="18" charset="0"/>
                      </a:endParaRPr>
                    </a:p>
                  </a:txBody>
                  <a:tcPr>
                    <a:noFill/>
                  </a:tcPr>
                </a:tc>
                <a:tc>
                  <a:txBody>
                    <a:bodyPr/>
                    <a:lstStyle/>
                    <a:p>
                      <a:pPr algn="ctr"/>
                      <a:r>
                        <a:rPr lang="en-US" sz="3200" dirty="0" smtClean="0"/>
                        <a:t>DEV</a:t>
                      </a:r>
                      <a:endParaRPr lang="en-US" sz="3200" dirty="0"/>
                    </a:p>
                  </a:txBody>
                  <a:tcPr>
                    <a:noFill/>
                  </a:tcPr>
                </a:tc>
              </a:tr>
              <a:tr h="0">
                <a:tc>
                  <a:txBody>
                    <a:bodyPr/>
                    <a:lstStyle/>
                    <a:p>
                      <a:pPr algn="l"/>
                      <a:r>
                        <a:rPr lang="en-US" sz="3200" i="1" dirty="0" err="1" smtClean="0">
                          <a:latin typeface="+mj-lt"/>
                          <a:cs typeface="Times New Roman" pitchFamily="18" charset="0"/>
                        </a:rPr>
                        <a:t>Lithobates</a:t>
                      </a:r>
                      <a:r>
                        <a:rPr lang="en-US" sz="3200" i="1" dirty="0" smtClean="0">
                          <a:latin typeface="+mj-lt"/>
                          <a:cs typeface="Times New Roman" pitchFamily="18" charset="0"/>
                        </a:rPr>
                        <a:t> </a:t>
                      </a:r>
                      <a:r>
                        <a:rPr lang="en-US" sz="3200" i="1" dirty="0" err="1" smtClean="0">
                          <a:latin typeface="+mj-lt"/>
                          <a:cs typeface="Times New Roman" pitchFamily="18" charset="0"/>
                        </a:rPr>
                        <a:t>sylvatica</a:t>
                      </a:r>
                      <a:endParaRPr lang="en-US" sz="3200" i="1" dirty="0">
                        <a:latin typeface="+mj-lt"/>
                        <a:cs typeface="Times New Roman" pitchFamily="18" charset="0"/>
                      </a:endParaRPr>
                    </a:p>
                  </a:txBody>
                  <a:tcPr>
                    <a:noFill/>
                  </a:tcPr>
                </a:tc>
                <a:tc>
                  <a:txBody>
                    <a:bodyPr/>
                    <a:lstStyle/>
                    <a:p>
                      <a:pPr algn="ctr"/>
                      <a:r>
                        <a:rPr lang="en-US" sz="3200" dirty="0" smtClean="0"/>
                        <a:t>DEV, ROADS</a:t>
                      </a:r>
                      <a:endParaRPr lang="en-US" sz="3200" dirty="0"/>
                    </a:p>
                  </a:txBody>
                  <a:tcPr>
                    <a:noFill/>
                  </a:tcPr>
                </a:tc>
              </a:tr>
            </a:tbl>
          </a:graphicData>
        </a:graphic>
      </p:graphicFrame>
      <p:sp>
        <p:nvSpPr>
          <p:cNvPr id="8" name="TextBox 7"/>
          <p:cNvSpPr txBox="1"/>
          <p:nvPr/>
        </p:nvSpPr>
        <p:spPr>
          <a:xfrm>
            <a:off x="27518371" y="27889200"/>
            <a:ext cx="10124428" cy="3416320"/>
          </a:xfrm>
          <a:prstGeom prst="rect">
            <a:avLst/>
          </a:prstGeom>
          <a:noFill/>
        </p:spPr>
        <p:txBody>
          <a:bodyPr wrap="square" rtlCol="0">
            <a:spAutoFit/>
          </a:bodyPr>
          <a:lstStyle/>
          <a:p>
            <a:pPr algn="just"/>
            <a:r>
              <a:rPr lang="en-US" sz="3600" dirty="0">
                <a:cs typeface="Times New Roman" pitchFamily="18" charset="0"/>
              </a:rPr>
              <a:t>We found little evidence for </a:t>
            </a:r>
            <a:r>
              <a:rPr lang="en-US" sz="3600" dirty="0" smtClean="0">
                <a:cs typeface="Times New Roman" pitchFamily="18" charset="0"/>
              </a:rPr>
              <a:t>significant effects of habitat </a:t>
            </a:r>
            <a:r>
              <a:rPr lang="en-US" sz="3600" dirty="0">
                <a:cs typeface="Times New Roman" pitchFamily="18" charset="0"/>
              </a:rPr>
              <a:t>split by </a:t>
            </a:r>
            <a:r>
              <a:rPr lang="en-US" sz="3600" dirty="0" smtClean="0">
                <a:cs typeface="Times New Roman" pitchFamily="18" charset="0"/>
              </a:rPr>
              <a:t>roads, agriculture, </a:t>
            </a:r>
            <a:r>
              <a:rPr lang="en-US" sz="3600" dirty="0">
                <a:cs typeface="Times New Roman" pitchFamily="18" charset="0"/>
              </a:rPr>
              <a:t>or </a:t>
            </a:r>
            <a:r>
              <a:rPr lang="en-US" sz="3600" dirty="0" smtClean="0">
                <a:cs typeface="Times New Roman" pitchFamily="18" charset="0"/>
              </a:rPr>
              <a:t>development; with </a:t>
            </a:r>
            <a:r>
              <a:rPr lang="en-US" sz="3600" dirty="0" err="1" smtClean="0">
                <a:cs typeface="Times New Roman" pitchFamily="18" charset="0"/>
              </a:rPr>
              <a:t>Bonferroni</a:t>
            </a:r>
            <a:r>
              <a:rPr lang="en-US" sz="3600" dirty="0" smtClean="0">
                <a:cs typeface="Times New Roman" pitchFamily="18" charset="0"/>
              </a:rPr>
              <a:t> correction, none were significant. In </a:t>
            </a:r>
            <a:r>
              <a:rPr lang="en-US" sz="3600" dirty="0">
                <a:cs typeface="Times New Roman" pitchFamily="18" charset="0"/>
              </a:rPr>
              <a:t>general, landscape composition variables were more useful than configuration variables for predicting amphibian occupancy. </a:t>
            </a:r>
            <a:endParaRPr lang="en-US" sz="3600" dirty="0"/>
          </a:p>
        </p:txBody>
      </p:sp>
      <p:cxnSp>
        <p:nvCxnSpPr>
          <p:cNvPr id="11" name="Straight Connector 10"/>
          <p:cNvCxnSpPr/>
          <p:nvPr/>
        </p:nvCxnSpPr>
        <p:spPr>
          <a:xfrm>
            <a:off x="27457135" y="27236678"/>
            <a:ext cx="10109464" cy="80211"/>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45524949" y="11552158"/>
            <a:ext cx="2817934" cy="2062103"/>
          </a:xfrm>
          <a:prstGeom prst="rect">
            <a:avLst/>
          </a:prstGeom>
        </p:spPr>
        <p:txBody>
          <a:bodyPr wrap="square">
            <a:spAutoFit/>
          </a:bodyPr>
          <a:lstStyle/>
          <a:p>
            <a:r>
              <a:rPr lang="en-US" sz="3200" dirty="0">
                <a:cs typeface="Times New Roman"/>
              </a:rPr>
              <a:t>Noise level has no direct effect on species richness.</a:t>
            </a:r>
          </a:p>
        </p:txBody>
      </p:sp>
      <p:sp>
        <p:nvSpPr>
          <p:cNvPr id="9" name="Rectangle 8"/>
          <p:cNvSpPr/>
          <p:nvPr/>
        </p:nvSpPr>
        <p:spPr>
          <a:xfrm>
            <a:off x="45143949" y="18876464"/>
            <a:ext cx="3375531" cy="2554545"/>
          </a:xfrm>
          <a:prstGeom prst="rect">
            <a:avLst/>
          </a:prstGeom>
        </p:spPr>
        <p:txBody>
          <a:bodyPr wrap="square">
            <a:spAutoFit/>
          </a:bodyPr>
          <a:lstStyle/>
          <a:p>
            <a:pPr algn="just"/>
            <a:r>
              <a:rPr lang="en-US" sz="3200" dirty="0" smtClean="0">
                <a:cs typeface="Times New Roman"/>
              </a:rPr>
              <a:t>Car </a:t>
            </a:r>
            <a:r>
              <a:rPr lang="en-US" sz="3200" dirty="0">
                <a:cs typeface="Times New Roman"/>
              </a:rPr>
              <a:t>mean and road length appear to have independent, negative effects on richness.</a:t>
            </a:r>
          </a:p>
        </p:txBody>
      </p:sp>
      <p:pic>
        <p:nvPicPr>
          <p:cNvPr id="62" name="Picture 61"/>
          <p:cNvPicPr>
            <a:picLocks noChangeAspect="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200131" y="35504078"/>
            <a:ext cx="2320469" cy="2349474"/>
          </a:xfrm>
          <a:prstGeom prst="rect">
            <a:avLst/>
          </a:prstGeom>
        </p:spPr>
      </p:pic>
      <p:pic>
        <p:nvPicPr>
          <p:cNvPr id="63" name="Picture 62"/>
          <p:cNvPicPr>
            <a:picLocks noChangeAspect="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5427925" y="35580278"/>
            <a:ext cx="2349474" cy="2349474"/>
          </a:xfrm>
          <a:prstGeom prst="rect">
            <a:avLst/>
          </a:prstGeom>
        </p:spPr>
      </p:pic>
      <p:pic>
        <p:nvPicPr>
          <p:cNvPr id="64" name="Picture 10" descr="http://static.rcngrants.org/sites/default/files/project_images/Frog%20Call%20logo.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2806553" y="35567553"/>
            <a:ext cx="2380047" cy="2380047"/>
          </a:xfrm>
          <a:prstGeom prst="rect">
            <a:avLst/>
          </a:prstGeom>
          <a:noFill/>
          <a:extLst>
            <a:ext uri="{909E8E84-426E-40DD-AFC4-6F175D3DCCD1}">
              <a14:hiddenFill xmlns:a14="http://schemas.microsoft.com/office/drawing/2010/main">
                <a:solidFill>
                  <a:srgbClr val="FFFFFF"/>
                </a:solidFill>
              </a14:hiddenFill>
            </a:ext>
          </a:extLst>
        </p:spPr>
      </p:pic>
      <p:sp>
        <p:nvSpPr>
          <p:cNvPr id="61" name="Rectangle 60"/>
          <p:cNvSpPr/>
          <p:nvPr/>
        </p:nvSpPr>
        <p:spPr>
          <a:xfrm>
            <a:off x="27426511" y="36075799"/>
            <a:ext cx="5847370" cy="830997"/>
          </a:xfrm>
          <a:prstGeom prst="rect">
            <a:avLst/>
          </a:prstGeom>
        </p:spPr>
        <p:txBody>
          <a:bodyPr wrap="none">
            <a:spAutoFit/>
          </a:bodyPr>
          <a:lstStyle/>
          <a:p>
            <a:r>
              <a:rPr lang="en-US" sz="4800" b="1" dirty="0" smtClean="0">
                <a:solidFill>
                  <a:schemeClr val="accent3">
                    <a:lumMod val="50000"/>
                  </a:schemeClr>
                </a:solidFill>
                <a:cs typeface="Arial" pitchFamily="34" charset="0"/>
              </a:rPr>
              <a:t>For more information:</a:t>
            </a:r>
          </a:p>
        </p:txBody>
      </p:sp>
      <p:sp>
        <p:nvSpPr>
          <p:cNvPr id="65" name="TextBox 64"/>
          <p:cNvSpPr txBox="1"/>
          <p:nvPr/>
        </p:nvSpPr>
        <p:spPr>
          <a:xfrm>
            <a:off x="27505155" y="36870382"/>
            <a:ext cx="16919444" cy="1077218"/>
          </a:xfrm>
          <a:prstGeom prst="rect">
            <a:avLst/>
          </a:prstGeom>
          <a:noFill/>
        </p:spPr>
        <p:txBody>
          <a:bodyPr wrap="square" rtlCol="0">
            <a:spAutoFit/>
          </a:bodyPr>
          <a:lstStyle/>
          <a:p>
            <a:r>
              <a:rPr lang="en-US" sz="3200" dirty="0" smtClean="0">
                <a:cs typeface="Times New Roman" pitchFamily="18" charset="0"/>
              </a:rPr>
              <a:t>Please visit the project </a:t>
            </a:r>
            <a:r>
              <a:rPr lang="en-US" sz="3200" dirty="0">
                <a:cs typeface="Times New Roman" pitchFamily="18" charset="0"/>
              </a:rPr>
              <a:t>website (</a:t>
            </a:r>
            <a:r>
              <a:rPr lang="en-US" sz="3200" dirty="0">
                <a:cs typeface="Times New Roman" pitchFamily="18" charset="0"/>
                <a:hlinkClick r:id="rId15"/>
              </a:rPr>
              <a:t>https://</a:t>
            </a:r>
            <a:r>
              <a:rPr lang="en-US" sz="3200" dirty="0" smtClean="0">
                <a:cs typeface="Times New Roman" pitchFamily="18" charset="0"/>
                <a:hlinkClick r:id="rId15"/>
              </a:rPr>
              <a:t>groups.nceas.ucsb.edu/trn</a:t>
            </a:r>
            <a:r>
              <a:rPr lang="en-US" sz="3200" dirty="0" smtClean="0">
                <a:cs typeface="Times New Roman" pitchFamily="18" charset="0"/>
              </a:rPr>
              <a:t>) or contact David Marsh (</a:t>
            </a:r>
            <a:r>
              <a:rPr lang="en-US" sz="3200" dirty="0" smtClean="0">
                <a:cs typeface="Times New Roman" pitchFamily="18" charset="0"/>
                <a:hlinkClick r:id="rId16"/>
              </a:rPr>
              <a:t>marshd@wlu.edu</a:t>
            </a:r>
            <a:r>
              <a:rPr lang="en-US" sz="3200" dirty="0" smtClean="0">
                <a:cs typeface="Times New Roman" pitchFamily="18" charset="0"/>
              </a:rPr>
              <a:t>) or Kristen Genet (</a:t>
            </a:r>
            <a:r>
              <a:rPr lang="en-US" sz="3200" dirty="0" smtClean="0">
                <a:cs typeface="Times New Roman" pitchFamily="18" charset="0"/>
                <a:hlinkClick r:id="rId17"/>
              </a:rPr>
              <a:t>kristen.genet@anokaramsey.edu</a:t>
            </a:r>
            <a:r>
              <a:rPr lang="en-US" sz="3200" dirty="0" smtClean="0">
                <a:cs typeface="Times New Roman" pitchFamily="18" charset="0"/>
              </a:rPr>
              <a:t>) </a:t>
            </a:r>
            <a:endParaRPr lang="en-US" sz="3200" dirty="0">
              <a:cs typeface="Times New Roman" pitchFamily="18" charset="0"/>
            </a:endParaRPr>
          </a:p>
        </p:txBody>
      </p:sp>
    </p:spTree>
    <p:extLst>
      <p:ext uri="{BB962C8B-B14F-4D97-AF65-F5344CB8AC3E}">
        <p14:creationId xmlns:p14="http://schemas.microsoft.com/office/powerpoint/2010/main" val="13616668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6609</TotalTime>
  <Words>862</Words>
  <Application>Microsoft Office PowerPoint</Application>
  <PresentationFormat>Custom</PresentationFormat>
  <Paragraphs>82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Times New Roman</vt:lpstr>
      <vt:lpstr>Wingdings</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Ryan</dc:creator>
  <cp:lastModifiedBy>Kristen Genet</cp:lastModifiedBy>
  <cp:revision>113</cp:revision>
  <dcterms:created xsi:type="dcterms:W3CDTF">2013-04-18T01:07:36Z</dcterms:created>
  <dcterms:modified xsi:type="dcterms:W3CDTF">2013-09-30T13:47:00Z</dcterms:modified>
</cp:coreProperties>
</file>